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6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yle moyen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UCHE Katie" userId="d242ab6c-043e-4c8b-ae94-0df708a87163" providerId="ADAL" clId="{CFA7525B-0B2F-4ABC-A511-723767B5B378}"/>
    <pc:docChg chg="custSel addSld modSld">
      <pc:chgData name="BOUCHE Katie" userId="d242ab6c-043e-4c8b-ae94-0df708a87163" providerId="ADAL" clId="{CFA7525B-0B2F-4ABC-A511-723767B5B378}" dt="2024-10-08T10:56:37.560" v="547" actId="13926"/>
      <pc:docMkLst>
        <pc:docMk/>
      </pc:docMkLst>
      <pc:sldChg chg="modSp add mod">
        <pc:chgData name="BOUCHE Katie" userId="d242ab6c-043e-4c8b-ae94-0df708a87163" providerId="ADAL" clId="{CFA7525B-0B2F-4ABC-A511-723767B5B378}" dt="2024-10-08T10:54:11.343" v="168" actId="20577"/>
        <pc:sldMkLst>
          <pc:docMk/>
          <pc:sldMk cId="4110486447" sldId="267"/>
        </pc:sldMkLst>
        <pc:spChg chg="mod">
          <ac:chgData name="BOUCHE Katie" userId="d242ab6c-043e-4c8b-ae94-0df708a87163" providerId="ADAL" clId="{CFA7525B-0B2F-4ABC-A511-723767B5B378}" dt="2024-10-08T10:50:24.340" v="52" actId="20577"/>
          <ac:spMkLst>
            <pc:docMk/>
            <pc:sldMk cId="4110486447" sldId="267"/>
            <ac:spMk id="2" creationId="{7FC10501-2CDE-71B5-52A5-F0463E66E3C2}"/>
          </ac:spMkLst>
        </pc:spChg>
        <pc:graphicFrameChg chg="modGraphic">
          <ac:chgData name="BOUCHE Katie" userId="d242ab6c-043e-4c8b-ae94-0df708a87163" providerId="ADAL" clId="{CFA7525B-0B2F-4ABC-A511-723767B5B378}" dt="2024-10-08T10:54:11.343" v="168" actId="20577"/>
          <ac:graphicFrameMkLst>
            <pc:docMk/>
            <pc:sldMk cId="4110486447" sldId="267"/>
            <ac:graphicFrameMk id="4" creationId="{F607E693-BC1D-5106-FB16-393F84129788}"/>
          </ac:graphicFrameMkLst>
        </pc:graphicFrameChg>
      </pc:sldChg>
      <pc:sldChg chg="modSp add mod">
        <pc:chgData name="BOUCHE Katie" userId="d242ab6c-043e-4c8b-ae94-0df708a87163" providerId="ADAL" clId="{CFA7525B-0B2F-4ABC-A511-723767B5B378}" dt="2024-10-08T10:56:37.560" v="547" actId="13926"/>
        <pc:sldMkLst>
          <pc:docMk/>
          <pc:sldMk cId="572494878" sldId="268"/>
        </pc:sldMkLst>
        <pc:spChg chg="mod">
          <ac:chgData name="BOUCHE Katie" userId="d242ab6c-043e-4c8b-ae94-0df708a87163" providerId="ADAL" clId="{CFA7525B-0B2F-4ABC-A511-723767B5B378}" dt="2024-10-08T10:56:37.560" v="547" actId="13926"/>
          <ac:spMkLst>
            <pc:docMk/>
            <pc:sldMk cId="572494878" sldId="268"/>
            <ac:spMk id="2" creationId="{7FC10501-2CDE-71B5-52A5-F0463E66E3C2}"/>
          </ac:spMkLst>
        </pc:spChg>
        <pc:graphicFrameChg chg="modGraphic">
          <ac:chgData name="BOUCHE Katie" userId="d242ab6c-043e-4c8b-ae94-0df708a87163" providerId="ADAL" clId="{CFA7525B-0B2F-4ABC-A511-723767B5B378}" dt="2024-10-08T10:56:26.559" v="539" actId="20577"/>
          <ac:graphicFrameMkLst>
            <pc:docMk/>
            <pc:sldMk cId="572494878" sldId="268"/>
            <ac:graphicFrameMk id="4" creationId="{F607E693-BC1D-5106-FB16-393F84129788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0BB2E5-BEAD-9B61-8C53-D34D1FCDEC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B04BBF7-3A2C-8595-E89A-D2861A993C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E2775FD-33C2-F29C-C9EC-049E10FE7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408A-5B84-4312-B549-C0FCB5E0FA8F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2B1FB01-EE3A-8AFE-C4E7-B03B61FA3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A90991-051A-B0AB-00EE-E100B9F4F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DA44-46DB-408A-B85C-4943F36C42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6057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47D311-A7EE-DDF0-6082-82EEFED73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3EFB450-D9C6-9385-8D86-73A1D748D8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8D3FDA8-8E1E-2870-5AA1-096FD3AB6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408A-5B84-4312-B549-C0FCB5E0FA8F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82108A4-F8C6-DF15-31E5-983977B1E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BE251F-6F84-6614-7434-C2340CAB9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DA44-46DB-408A-B85C-4943F36C42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6588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B5222C5-7850-BF73-4546-D0C2610513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0EF837D-8406-E5DC-07D5-74586EED56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9ADFC9B-A76E-6172-87FD-82BC1D6AC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408A-5B84-4312-B549-C0FCB5E0FA8F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3844A57-CA05-B437-C381-E57913F99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D594C18-91E2-4C81-E1E2-19631520D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DA44-46DB-408A-B85C-4943F36C42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1711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7AFD3D-8FBE-2906-3B0E-2CA961121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440B17-FFD2-877E-FE56-073BF51DCB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DACB7EE-4CE1-AAB5-7C5A-86D954B88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408A-5B84-4312-B549-C0FCB5E0FA8F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42051D2-8A3B-4B83-E9B8-4011BF467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18ED165-2EB0-4B52-80CD-1258B1EAE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DA44-46DB-408A-B85C-4943F36C42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4715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3B080B-8261-6C1C-08DE-C7A206F12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EBF63BC-9DA5-A470-E782-96A02AF44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42C2123-6770-83CA-4C82-28C0B23FA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408A-5B84-4312-B549-C0FCB5E0FA8F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3CD061A-6139-DEE4-286E-3B9F8657E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5678B9C-A703-8D10-D7E8-852EB5922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DA44-46DB-408A-B85C-4943F36C42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3557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667275-6227-B90D-F332-7223AA22E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60819C0-DDB2-942D-03B4-908167A8AD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D5432B3-A26B-DCD3-97C0-62ADCCA426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8B90D04-B548-7BA4-290D-E78A56D0B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408A-5B84-4312-B549-C0FCB5E0FA8F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D739D41-E005-B712-1BE5-41677FA06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B9DC1CE-F201-4B68-B080-652E79EDE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DA44-46DB-408A-B85C-4943F36C42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1080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BE0571-45EF-77E7-546E-24459B273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9B2AE2D-0A79-3E83-E966-D8BED00619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764BCEA-0381-EA0C-96F0-39D4ED790A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741FA13-685F-3D8C-C6B0-A2305EDE81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72D8761-F8B7-F7B4-0358-77A7BDE187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4104C39-FA66-1AF0-D693-A0FCF81A8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408A-5B84-4312-B549-C0FCB5E0FA8F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1768546-FFC0-1FA5-0720-E53C2C4B4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314CF1E-C89D-5208-518B-A82CA68A2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DA44-46DB-408A-B85C-4943F36C42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479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C7E470-A14B-7F1E-9E16-BCD460B83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AF6F75E-C2D8-10C1-7CDA-6B1885D91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408A-5B84-4312-B549-C0FCB5E0FA8F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E9D9198-10E8-7468-620A-090423884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795AA6A-095F-E84B-6073-93E586113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DA44-46DB-408A-B85C-4943F36C42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2383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F8CDA1F-BB67-606E-2407-90B603E3A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408A-5B84-4312-B549-C0FCB5E0FA8F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809439E-6C52-D053-3E0D-5F82116C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B4BE86A-415F-BC98-6314-5D5EB3898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DA44-46DB-408A-B85C-4943F36C42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1584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2F0062-9459-12BA-8081-8CF8F1DEA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7B7979A-8FA2-D0C6-E7D5-91E679F656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CC91203-41D0-AEAB-9BAC-1F40EAD2B6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AEC891E-1C73-E7BE-48AA-F2B3DD2EC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408A-5B84-4312-B549-C0FCB5E0FA8F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CDCDAE1-D50B-E5B5-5E6F-93F7E8097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E5AC343-72BA-ADFF-976C-08E6669DD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DA44-46DB-408A-B85C-4943F36C42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2504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6659B0-57C0-9EB4-21F4-50B679ED1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F14B1B9-3955-790F-989F-F04AB832E7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45FBB01-3390-6144-C9A4-FEE10462BE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0DFA1B8-CEFE-6331-F16A-9A12E94F9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408A-5B84-4312-B549-C0FCB5E0FA8F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844172A-9E35-372A-2076-E117ED064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5D9A809-F0F7-95A3-F972-6EC1528E5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DA44-46DB-408A-B85C-4943F36C42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4852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4D9B5C4-3012-2CD7-1562-DDB1484F7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5498F2F-5365-2349-6515-DE2BBBC67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30C28B6-1771-4501-A829-10183AE507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D63408A-5B84-4312-B549-C0FCB5E0FA8F}" type="datetimeFigureOut">
              <a:rPr lang="fr-FR" smtClean="0"/>
              <a:t>08/10/2024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3A8A580-9848-2F4C-43BF-3D748B5339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683B96-F3B2-79C6-300C-AD6484A683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A9FDA44-46DB-408A-B85C-4943F36C42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9384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87F4F1C-8D3D-4EC1-B72D-A0470A5A0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1E3DD61-64DB-46AD-B249-E273CD86B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296011"/>
            <a:ext cx="12192000" cy="3561989"/>
            <a:chOff x="0" y="3296011"/>
            <a:chExt cx="12192000" cy="3561989"/>
          </a:xfrm>
          <a:effectLst>
            <a:outerShdw blurRad="254000" dist="152400" dir="16200000" rotWithShape="0">
              <a:prstClr val="black">
                <a:alpha val="10000"/>
              </a:prstClr>
            </a:outerShdw>
          </a:effectLst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0D7053D3-590A-4E94-B092-C96EAF744C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0" y="3681702"/>
              <a:ext cx="12192000" cy="3176298"/>
              <a:chOff x="0" y="3681702"/>
              <a:chExt cx="12192000" cy="3176298"/>
            </a:xfrm>
          </p:grpSpPr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2EB67199-6FF0-4DED-89D1-BAEA95F9F59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D1A0BEEB-C008-4150-A935-C6AAF537DA1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05148B0F-801C-45A1-80C1-EEC25A22A7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44" y="3296011"/>
              <a:ext cx="12191456" cy="2849975"/>
              <a:chOff x="544" y="3296011"/>
              <a:chExt cx="12191456" cy="2849975"/>
            </a:xfrm>
          </p:grpSpPr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E7715ED9-C8CE-4651-82AA-1C4B5F14A0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B911230A-EF3B-4760-9087-E4FBE05BDC5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blipFill>
                <a:blip r:embed="rId2">
                  <a:alphaModFix amt="57000"/>
                </a:blip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292FA5D6-A039-1740-FB72-D67A39D5A1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120676"/>
            <a:ext cx="7021513" cy="2308324"/>
          </a:xfrm>
        </p:spPr>
        <p:txBody>
          <a:bodyPr>
            <a:normAutofit/>
          </a:bodyPr>
          <a:lstStyle/>
          <a:p>
            <a:pPr algn="l"/>
            <a:r>
              <a:rPr lang="fr-FR" sz="7200">
                <a:solidFill>
                  <a:schemeClr val="bg1"/>
                </a:solidFill>
              </a:rPr>
              <a:t>Comparatives and Superlatives</a:t>
            </a:r>
          </a:p>
        </p:txBody>
      </p:sp>
    </p:spTree>
    <p:extLst>
      <p:ext uri="{BB962C8B-B14F-4D97-AF65-F5344CB8AC3E}">
        <p14:creationId xmlns:p14="http://schemas.microsoft.com/office/powerpoint/2010/main" val="684640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3D661C7-64C9-D1C3-6D31-5FB966CD1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Question 2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E4A3A97-8F6D-CBB1-87B3-46E5EE9DD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600" dirty="0" err="1">
                <a:solidFill>
                  <a:schemeClr val="bg1"/>
                </a:solidFill>
              </a:rPr>
              <a:t>My</a:t>
            </a:r>
            <a:r>
              <a:rPr lang="fr-FR" sz="2600" dirty="0">
                <a:solidFill>
                  <a:schemeClr val="bg1"/>
                </a:solidFill>
              </a:rPr>
              <a:t> </a:t>
            </a:r>
            <a:r>
              <a:rPr lang="fr-FR" sz="2600" dirty="0" err="1">
                <a:solidFill>
                  <a:schemeClr val="bg1"/>
                </a:solidFill>
              </a:rPr>
              <a:t>brother</a:t>
            </a:r>
            <a:r>
              <a:rPr lang="fr-FR" sz="2600" dirty="0">
                <a:solidFill>
                  <a:schemeClr val="bg1"/>
                </a:solidFill>
              </a:rPr>
              <a:t> </a:t>
            </a:r>
            <a:r>
              <a:rPr lang="fr-FR" sz="2600" dirty="0" err="1">
                <a:solidFill>
                  <a:schemeClr val="bg1"/>
                </a:solidFill>
              </a:rPr>
              <a:t>says</a:t>
            </a:r>
            <a:r>
              <a:rPr lang="fr-FR" sz="2600" dirty="0">
                <a:solidFill>
                  <a:schemeClr val="bg1"/>
                </a:solidFill>
              </a:rPr>
              <a:t> </a:t>
            </a:r>
            <a:r>
              <a:rPr lang="fr-FR" sz="2600" dirty="0" err="1">
                <a:solidFill>
                  <a:schemeClr val="bg1"/>
                </a:solidFill>
              </a:rPr>
              <a:t>my</a:t>
            </a:r>
            <a:r>
              <a:rPr lang="fr-FR" sz="2600" dirty="0">
                <a:solidFill>
                  <a:schemeClr val="bg1"/>
                </a:solidFill>
              </a:rPr>
              <a:t> passion for rock </a:t>
            </a:r>
            <a:r>
              <a:rPr lang="fr-FR" sz="2600" dirty="0" err="1">
                <a:solidFill>
                  <a:schemeClr val="bg1"/>
                </a:solidFill>
              </a:rPr>
              <a:t>climbing</a:t>
            </a:r>
            <a:r>
              <a:rPr lang="fr-FR" sz="2600" dirty="0">
                <a:solidFill>
                  <a:schemeClr val="bg1"/>
                </a:solidFill>
              </a:rPr>
              <a:t> </a:t>
            </a:r>
            <a:r>
              <a:rPr lang="fr-FR" sz="2600" dirty="0" err="1">
                <a:solidFill>
                  <a:schemeClr val="bg1"/>
                </a:solidFill>
              </a:rPr>
              <a:t>is</a:t>
            </a:r>
            <a:r>
              <a:rPr lang="fr-FR" sz="2600" dirty="0">
                <a:solidFill>
                  <a:schemeClr val="bg1"/>
                </a:solidFill>
              </a:rPr>
              <a:t> the ________ </a:t>
            </a:r>
            <a:r>
              <a:rPr lang="fr-FR" sz="2600" dirty="0" err="1">
                <a:solidFill>
                  <a:schemeClr val="bg1"/>
                </a:solidFill>
              </a:rPr>
              <a:t>thing</a:t>
            </a:r>
            <a:r>
              <a:rPr lang="fr-FR" sz="2600" dirty="0">
                <a:solidFill>
                  <a:schemeClr val="bg1"/>
                </a:solidFill>
              </a:rPr>
              <a:t> about me.</a:t>
            </a:r>
          </a:p>
          <a:p>
            <a:pPr marL="0" indent="0">
              <a:buNone/>
            </a:pPr>
            <a:endParaRPr lang="fr-FR" sz="2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fr-FR" sz="2600" dirty="0">
                <a:solidFill>
                  <a:schemeClr val="bg1"/>
                </a:solidFill>
              </a:rPr>
              <a:t>a. </a:t>
            </a:r>
            <a:r>
              <a:rPr lang="fr-FR" sz="2600" dirty="0" err="1">
                <a:solidFill>
                  <a:schemeClr val="bg1"/>
                </a:solidFill>
              </a:rPr>
              <a:t>weirder</a:t>
            </a:r>
            <a:endParaRPr lang="fr-FR" sz="2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fr-FR" sz="2600" dirty="0">
                <a:solidFill>
                  <a:schemeClr val="bg1"/>
                </a:solidFill>
              </a:rPr>
              <a:t>b. </a:t>
            </a:r>
            <a:r>
              <a:rPr lang="fr-FR" sz="2600" dirty="0" err="1">
                <a:solidFill>
                  <a:schemeClr val="bg1"/>
                </a:solidFill>
              </a:rPr>
              <a:t>weirdest</a:t>
            </a:r>
            <a:endParaRPr lang="fr-FR" sz="2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fr-FR" sz="2600" dirty="0">
                <a:solidFill>
                  <a:schemeClr val="bg1"/>
                </a:solidFill>
              </a:rPr>
              <a:t>c. </a:t>
            </a:r>
            <a:r>
              <a:rPr lang="fr-FR" sz="2600" dirty="0" err="1">
                <a:solidFill>
                  <a:schemeClr val="bg1"/>
                </a:solidFill>
              </a:rPr>
              <a:t>weirdly</a:t>
            </a:r>
            <a:endParaRPr lang="fr-FR" sz="2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fr-FR" sz="2600" dirty="0">
                <a:solidFill>
                  <a:schemeClr val="bg1"/>
                </a:solidFill>
              </a:rPr>
              <a:t>d. Weird as</a:t>
            </a: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72991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3D661C7-64C9-D1C3-6D31-5FB966CD1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Question 2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E4A3A97-8F6D-CBB1-87B3-46E5EE9DD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600" dirty="0" err="1">
                <a:solidFill>
                  <a:schemeClr val="bg1"/>
                </a:solidFill>
              </a:rPr>
              <a:t>My</a:t>
            </a:r>
            <a:r>
              <a:rPr lang="fr-FR" sz="2600" dirty="0">
                <a:solidFill>
                  <a:schemeClr val="bg1"/>
                </a:solidFill>
              </a:rPr>
              <a:t> </a:t>
            </a:r>
            <a:r>
              <a:rPr lang="fr-FR" sz="2600" dirty="0" err="1">
                <a:solidFill>
                  <a:schemeClr val="bg1"/>
                </a:solidFill>
              </a:rPr>
              <a:t>brother</a:t>
            </a:r>
            <a:r>
              <a:rPr lang="fr-FR" sz="2600" dirty="0">
                <a:solidFill>
                  <a:schemeClr val="bg1"/>
                </a:solidFill>
              </a:rPr>
              <a:t> </a:t>
            </a:r>
            <a:r>
              <a:rPr lang="fr-FR" sz="2600" dirty="0" err="1">
                <a:solidFill>
                  <a:schemeClr val="bg1"/>
                </a:solidFill>
              </a:rPr>
              <a:t>says</a:t>
            </a:r>
            <a:r>
              <a:rPr lang="fr-FR" sz="2600" dirty="0">
                <a:solidFill>
                  <a:schemeClr val="bg1"/>
                </a:solidFill>
              </a:rPr>
              <a:t> </a:t>
            </a:r>
            <a:r>
              <a:rPr lang="fr-FR" sz="2600" dirty="0" err="1">
                <a:solidFill>
                  <a:schemeClr val="bg1"/>
                </a:solidFill>
              </a:rPr>
              <a:t>my</a:t>
            </a:r>
            <a:r>
              <a:rPr lang="fr-FR" sz="2600" dirty="0">
                <a:solidFill>
                  <a:schemeClr val="bg1"/>
                </a:solidFill>
              </a:rPr>
              <a:t> passion for rock </a:t>
            </a:r>
            <a:r>
              <a:rPr lang="fr-FR" sz="2600" dirty="0" err="1">
                <a:solidFill>
                  <a:schemeClr val="bg1"/>
                </a:solidFill>
              </a:rPr>
              <a:t>climbing</a:t>
            </a:r>
            <a:r>
              <a:rPr lang="fr-FR" sz="2600" dirty="0">
                <a:solidFill>
                  <a:schemeClr val="bg1"/>
                </a:solidFill>
              </a:rPr>
              <a:t> </a:t>
            </a:r>
            <a:r>
              <a:rPr lang="fr-FR" sz="2600" dirty="0" err="1">
                <a:solidFill>
                  <a:schemeClr val="bg1"/>
                </a:solidFill>
              </a:rPr>
              <a:t>is</a:t>
            </a:r>
            <a:r>
              <a:rPr lang="fr-FR" sz="2600" dirty="0">
                <a:solidFill>
                  <a:schemeClr val="bg1"/>
                </a:solidFill>
                <a:highlight>
                  <a:srgbClr val="00FF00"/>
                </a:highlight>
              </a:rPr>
              <a:t> the </a:t>
            </a:r>
            <a:r>
              <a:rPr lang="fr-FR" sz="2600" dirty="0">
                <a:solidFill>
                  <a:schemeClr val="bg1"/>
                </a:solidFill>
              </a:rPr>
              <a:t>________ </a:t>
            </a:r>
            <a:r>
              <a:rPr lang="fr-FR" sz="2600" dirty="0" err="1">
                <a:solidFill>
                  <a:schemeClr val="bg1"/>
                </a:solidFill>
              </a:rPr>
              <a:t>thing</a:t>
            </a:r>
            <a:r>
              <a:rPr lang="fr-FR" sz="2600" dirty="0">
                <a:solidFill>
                  <a:schemeClr val="bg1"/>
                </a:solidFill>
              </a:rPr>
              <a:t> about me.</a:t>
            </a:r>
          </a:p>
          <a:p>
            <a:pPr marL="0" indent="0">
              <a:buNone/>
            </a:pPr>
            <a:endParaRPr lang="fr-FR" sz="2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fr-FR" sz="2600" dirty="0">
                <a:solidFill>
                  <a:schemeClr val="bg1"/>
                </a:solidFill>
              </a:rPr>
              <a:t>a. </a:t>
            </a:r>
            <a:r>
              <a:rPr lang="fr-FR" sz="2600" dirty="0" err="1">
                <a:solidFill>
                  <a:schemeClr val="bg1"/>
                </a:solidFill>
              </a:rPr>
              <a:t>weirder</a:t>
            </a:r>
            <a:endParaRPr lang="fr-FR" sz="2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fr-FR" sz="2600" dirty="0">
                <a:solidFill>
                  <a:schemeClr val="bg1"/>
                </a:solidFill>
                <a:highlight>
                  <a:srgbClr val="00FF00"/>
                </a:highlight>
              </a:rPr>
              <a:t>b. </a:t>
            </a:r>
            <a:r>
              <a:rPr lang="fr-FR" sz="2600" dirty="0" err="1">
                <a:solidFill>
                  <a:schemeClr val="bg1"/>
                </a:solidFill>
                <a:highlight>
                  <a:srgbClr val="00FF00"/>
                </a:highlight>
              </a:rPr>
              <a:t>weirdest</a:t>
            </a:r>
            <a:endParaRPr lang="fr-FR" sz="2600" dirty="0">
              <a:solidFill>
                <a:schemeClr val="bg1"/>
              </a:solidFill>
              <a:highlight>
                <a:srgbClr val="00FF00"/>
              </a:highlight>
            </a:endParaRPr>
          </a:p>
          <a:p>
            <a:pPr marL="0" indent="0">
              <a:buNone/>
            </a:pPr>
            <a:r>
              <a:rPr lang="fr-FR" sz="2600" dirty="0">
                <a:solidFill>
                  <a:schemeClr val="bg1"/>
                </a:solidFill>
              </a:rPr>
              <a:t>c. </a:t>
            </a:r>
            <a:r>
              <a:rPr lang="fr-FR" sz="2600" dirty="0" err="1">
                <a:solidFill>
                  <a:schemeClr val="bg1"/>
                </a:solidFill>
              </a:rPr>
              <a:t>weirdly</a:t>
            </a:r>
            <a:endParaRPr lang="fr-FR" sz="2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fr-FR" sz="2600" dirty="0">
                <a:solidFill>
                  <a:schemeClr val="bg1"/>
                </a:solidFill>
              </a:rPr>
              <a:t>d. Weird as</a:t>
            </a: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33614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3D661C7-64C9-D1C3-6D31-5FB966CD1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Question 3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E4A3A97-8F6D-CBB1-87B3-46E5EE9DD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600" dirty="0">
                <a:solidFill>
                  <a:schemeClr val="bg1"/>
                </a:solidFill>
              </a:rPr>
              <a:t>I </a:t>
            </a:r>
            <a:r>
              <a:rPr lang="fr-FR" sz="2600" dirty="0" err="1">
                <a:solidFill>
                  <a:schemeClr val="bg1"/>
                </a:solidFill>
              </a:rPr>
              <a:t>can’t</a:t>
            </a:r>
            <a:r>
              <a:rPr lang="fr-FR" sz="2600" dirty="0">
                <a:solidFill>
                  <a:schemeClr val="bg1"/>
                </a:solidFill>
              </a:rPr>
              <a:t> </a:t>
            </a:r>
            <a:r>
              <a:rPr lang="fr-FR" sz="2600" dirty="0" err="1">
                <a:solidFill>
                  <a:schemeClr val="bg1"/>
                </a:solidFill>
              </a:rPr>
              <a:t>think</a:t>
            </a:r>
            <a:r>
              <a:rPr lang="fr-FR" sz="2600" dirty="0">
                <a:solidFill>
                  <a:schemeClr val="bg1"/>
                </a:solidFill>
              </a:rPr>
              <a:t> of </a:t>
            </a:r>
            <a:r>
              <a:rPr lang="fr-FR" sz="2600" dirty="0" err="1">
                <a:solidFill>
                  <a:schemeClr val="bg1"/>
                </a:solidFill>
              </a:rPr>
              <a:t>any</a:t>
            </a:r>
            <a:r>
              <a:rPr lang="fr-FR" sz="2600" dirty="0">
                <a:solidFill>
                  <a:schemeClr val="bg1"/>
                </a:solidFill>
              </a:rPr>
              <a:t> job </a:t>
            </a:r>
            <a:r>
              <a:rPr lang="fr-FR" sz="2600" dirty="0" err="1">
                <a:solidFill>
                  <a:schemeClr val="bg1"/>
                </a:solidFill>
              </a:rPr>
              <a:t>that</a:t>
            </a:r>
            <a:r>
              <a:rPr lang="fr-FR" sz="2600" dirty="0">
                <a:solidFill>
                  <a:schemeClr val="bg1"/>
                </a:solidFill>
              </a:rPr>
              <a:t> </a:t>
            </a:r>
            <a:r>
              <a:rPr lang="fr-FR" sz="2600" dirty="0" err="1">
                <a:solidFill>
                  <a:schemeClr val="bg1"/>
                </a:solidFill>
              </a:rPr>
              <a:t>is</a:t>
            </a:r>
            <a:r>
              <a:rPr lang="fr-FR" sz="2600" dirty="0">
                <a:solidFill>
                  <a:schemeClr val="bg1"/>
                </a:solidFill>
              </a:rPr>
              <a:t> ____ </a:t>
            </a:r>
            <a:r>
              <a:rPr lang="fr-FR" sz="2600" dirty="0" err="1">
                <a:solidFill>
                  <a:schemeClr val="bg1"/>
                </a:solidFill>
              </a:rPr>
              <a:t>than</a:t>
            </a:r>
            <a:r>
              <a:rPr lang="fr-FR" sz="2600" dirty="0">
                <a:solidFill>
                  <a:schemeClr val="bg1"/>
                </a:solidFill>
              </a:rPr>
              <a:t> </a:t>
            </a:r>
            <a:r>
              <a:rPr lang="fr-FR" sz="2600" dirty="0" err="1">
                <a:solidFill>
                  <a:schemeClr val="bg1"/>
                </a:solidFill>
              </a:rPr>
              <a:t>writing</a:t>
            </a:r>
            <a:r>
              <a:rPr lang="fr-FR" sz="2600" dirty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endParaRPr lang="fr-FR" sz="2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fr-FR" sz="2600" dirty="0">
                <a:solidFill>
                  <a:schemeClr val="bg1"/>
                </a:solidFill>
              </a:rPr>
              <a:t>a. As hard</a:t>
            </a:r>
          </a:p>
          <a:p>
            <a:pPr marL="0" indent="0">
              <a:buNone/>
            </a:pPr>
            <a:r>
              <a:rPr lang="fr-FR" sz="2600" dirty="0">
                <a:solidFill>
                  <a:schemeClr val="bg1"/>
                </a:solidFill>
              </a:rPr>
              <a:t>b. </a:t>
            </a:r>
            <a:r>
              <a:rPr lang="fr-FR" sz="2600" dirty="0" err="1">
                <a:solidFill>
                  <a:schemeClr val="bg1"/>
                </a:solidFill>
              </a:rPr>
              <a:t>hardest</a:t>
            </a:r>
            <a:endParaRPr lang="fr-FR" sz="2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fr-FR" sz="2600" dirty="0">
                <a:solidFill>
                  <a:schemeClr val="bg1"/>
                </a:solidFill>
              </a:rPr>
              <a:t>c. </a:t>
            </a:r>
            <a:r>
              <a:rPr lang="fr-FR" sz="2600" dirty="0" err="1">
                <a:solidFill>
                  <a:schemeClr val="bg1"/>
                </a:solidFill>
              </a:rPr>
              <a:t>hardly</a:t>
            </a:r>
            <a:endParaRPr lang="fr-FR" sz="2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fr-FR" sz="2600" dirty="0">
                <a:solidFill>
                  <a:schemeClr val="bg1"/>
                </a:solidFill>
              </a:rPr>
              <a:t>d. harder</a:t>
            </a: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360151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3D661C7-64C9-D1C3-6D31-5FB966CD1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Question 3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E4A3A97-8F6D-CBB1-87B3-46E5EE9DD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600" dirty="0">
                <a:solidFill>
                  <a:schemeClr val="bg1"/>
                </a:solidFill>
              </a:rPr>
              <a:t>I </a:t>
            </a:r>
            <a:r>
              <a:rPr lang="fr-FR" sz="2600" dirty="0" err="1">
                <a:solidFill>
                  <a:schemeClr val="bg1"/>
                </a:solidFill>
              </a:rPr>
              <a:t>can’t</a:t>
            </a:r>
            <a:r>
              <a:rPr lang="fr-FR" sz="2600" dirty="0">
                <a:solidFill>
                  <a:schemeClr val="bg1"/>
                </a:solidFill>
              </a:rPr>
              <a:t> </a:t>
            </a:r>
            <a:r>
              <a:rPr lang="fr-FR" sz="2600" dirty="0" err="1">
                <a:solidFill>
                  <a:schemeClr val="bg1"/>
                </a:solidFill>
              </a:rPr>
              <a:t>think</a:t>
            </a:r>
            <a:r>
              <a:rPr lang="fr-FR" sz="2600" dirty="0">
                <a:solidFill>
                  <a:schemeClr val="bg1"/>
                </a:solidFill>
              </a:rPr>
              <a:t> of </a:t>
            </a:r>
            <a:r>
              <a:rPr lang="fr-FR" sz="2600" dirty="0" err="1">
                <a:solidFill>
                  <a:schemeClr val="bg1"/>
                </a:solidFill>
              </a:rPr>
              <a:t>any</a:t>
            </a:r>
            <a:r>
              <a:rPr lang="fr-FR" sz="2600" dirty="0">
                <a:solidFill>
                  <a:schemeClr val="bg1"/>
                </a:solidFill>
              </a:rPr>
              <a:t> job </a:t>
            </a:r>
            <a:r>
              <a:rPr lang="fr-FR" sz="2600" dirty="0" err="1">
                <a:solidFill>
                  <a:schemeClr val="bg1"/>
                </a:solidFill>
              </a:rPr>
              <a:t>that</a:t>
            </a:r>
            <a:r>
              <a:rPr lang="fr-FR" sz="2600" dirty="0">
                <a:solidFill>
                  <a:schemeClr val="bg1"/>
                </a:solidFill>
              </a:rPr>
              <a:t> </a:t>
            </a:r>
            <a:r>
              <a:rPr lang="fr-FR" sz="2600" dirty="0" err="1">
                <a:solidFill>
                  <a:schemeClr val="bg1"/>
                </a:solidFill>
              </a:rPr>
              <a:t>is</a:t>
            </a:r>
            <a:r>
              <a:rPr lang="fr-FR" sz="2600" dirty="0">
                <a:solidFill>
                  <a:schemeClr val="bg1"/>
                </a:solidFill>
              </a:rPr>
              <a:t> ____ </a:t>
            </a:r>
            <a:r>
              <a:rPr lang="fr-FR" sz="2600" dirty="0" err="1">
                <a:solidFill>
                  <a:schemeClr val="bg1"/>
                </a:solidFill>
                <a:highlight>
                  <a:srgbClr val="00FF00"/>
                </a:highlight>
              </a:rPr>
              <a:t>than</a:t>
            </a:r>
            <a:r>
              <a:rPr lang="fr-FR" sz="2600" dirty="0">
                <a:solidFill>
                  <a:schemeClr val="bg1"/>
                </a:solidFill>
              </a:rPr>
              <a:t> </a:t>
            </a:r>
            <a:r>
              <a:rPr lang="fr-FR" sz="2600" dirty="0" err="1">
                <a:solidFill>
                  <a:schemeClr val="bg1"/>
                </a:solidFill>
              </a:rPr>
              <a:t>writing</a:t>
            </a:r>
            <a:r>
              <a:rPr lang="fr-FR" sz="2600" dirty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endParaRPr lang="fr-FR" sz="2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fr-FR" sz="2600" dirty="0">
                <a:solidFill>
                  <a:schemeClr val="bg1"/>
                </a:solidFill>
              </a:rPr>
              <a:t>a. As hard</a:t>
            </a:r>
          </a:p>
          <a:p>
            <a:pPr marL="0" indent="0">
              <a:buNone/>
            </a:pPr>
            <a:r>
              <a:rPr lang="fr-FR" sz="2600" dirty="0">
                <a:solidFill>
                  <a:schemeClr val="bg1"/>
                </a:solidFill>
              </a:rPr>
              <a:t>b. </a:t>
            </a:r>
            <a:r>
              <a:rPr lang="fr-FR" sz="2600" dirty="0" err="1">
                <a:solidFill>
                  <a:schemeClr val="bg1"/>
                </a:solidFill>
              </a:rPr>
              <a:t>hardest</a:t>
            </a:r>
            <a:endParaRPr lang="fr-FR" sz="2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fr-FR" sz="2600" dirty="0">
                <a:solidFill>
                  <a:schemeClr val="bg1"/>
                </a:solidFill>
              </a:rPr>
              <a:t>c. </a:t>
            </a:r>
            <a:r>
              <a:rPr lang="fr-FR" sz="2600" dirty="0" err="1">
                <a:solidFill>
                  <a:schemeClr val="bg1"/>
                </a:solidFill>
              </a:rPr>
              <a:t>hardly</a:t>
            </a:r>
            <a:endParaRPr lang="fr-FR" sz="2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fr-FR" sz="2600" dirty="0">
                <a:solidFill>
                  <a:schemeClr val="bg1"/>
                </a:solidFill>
                <a:highlight>
                  <a:srgbClr val="00FF00"/>
                </a:highlight>
              </a:rPr>
              <a:t>d. harder</a:t>
            </a: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58211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AEBFCD5-5356-4326-8D39-8235A46CD7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0809" y="1187311"/>
            <a:ext cx="5089552" cy="4483379"/>
          </a:xfrm>
          <a:prstGeom prst="rect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14848-248A-47DD-88E0-95099D951E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301" y="1178924"/>
            <a:ext cx="5089552" cy="4483379"/>
          </a:xfrm>
          <a:prstGeom prst="rect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18BDA89-0D2C-4C4E-99F6-D7A220FE48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3787" y="1130846"/>
            <a:ext cx="5039475" cy="4439266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aphic 38">
            <a:extLst>
              <a:ext uri="{FF2B5EF4-FFF2-40B4-BE49-F238E27FC236}">
                <a16:creationId xmlns:a16="http://schemas.microsoft.com/office/drawing/2014/main" id="{6B67BE95-96EF-433C-9F29-B0732AA6B6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3040" y="1424181"/>
            <a:ext cx="1355538" cy="503582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D324976-1596-4B76-A61C-5626816B24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44DEF24-FB22-48A2-8257-B97AD7E1AA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7CE98B01-ED41-482F-AFA1-19C7FA7C04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502" y="629793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B9CABDD0-8DF6-4974-A224-9A2A817780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502" y="629793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grpSp>
        <p:nvGrpSpPr>
          <p:cNvPr id="24" name="Graphic 4">
            <a:extLst>
              <a:ext uri="{FF2B5EF4-FFF2-40B4-BE49-F238E27FC236}">
                <a16:creationId xmlns:a16="http://schemas.microsoft.com/office/drawing/2014/main" id="{D6E8B984-55B9-4A62-A043-997D00F0AE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532680" y="5188771"/>
            <a:ext cx="1076787" cy="1076789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4FAF4A8-82EB-4F6F-B601-43EBF0BD12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26F2473F-E069-4558-9B41-E285BBE030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C9A4A76-2C9F-486C-9663-6A30A022DE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88431DC7-D4CB-479A-AFA4-5B0C597A2E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30755DA1-6F28-4612-A4A7-B915468C6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4616ED79-5475-49E6-A5FE-8D9DB12FB0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21DCEB47-7140-4682-8DBF-7667BE28FC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A931BD3-5A56-42F2-B6B5-647B28D1CF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820E4C8E-4190-498D-9556-6DA668A81F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54B2F30F-0B57-4D60-A087-CD6A471F68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FC5E8C73-ED41-4214-AEE6-3C5F493846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1F94534-FE3E-476C-870B-E714E4A668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DE6C1B0-4D58-4937-B2B7-B1207CA18F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91271712-06E3-9A73-468E-2FABC92CD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91619"/>
            <a:ext cx="4905401" cy="4042196"/>
          </a:xfrm>
        </p:spPr>
        <p:txBody>
          <a:bodyPr>
            <a:normAutofit/>
          </a:bodyPr>
          <a:lstStyle/>
          <a:p>
            <a:pPr algn="ctr"/>
            <a:r>
              <a:rPr lang="fr-FR">
                <a:solidFill>
                  <a:schemeClr val="bg1"/>
                </a:solidFill>
              </a:rPr>
              <a:t>Definition :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9DB2399-290B-8C12-C1BD-925812524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270" y="1130846"/>
            <a:ext cx="497477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>
                <a:solidFill>
                  <a:schemeClr val="bg1"/>
                </a:solidFill>
              </a:rPr>
              <a:t>A comparative compares 2 things</a:t>
            </a:r>
          </a:p>
          <a:p>
            <a:pPr marL="0" indent="0">
              <a:buNone/>
            </a:pPr>
            <a:r>
              <a:rPr lang="fr-FR">
                <a:solidFill>
                  <a:schemeClr val="bg1"/>
                </a:solidFill>
              </a:rPr>
              <a:t>« John is taller than Peter »</a:t>
            </a:r>
          </a:p>
          <a:p>
            <a:pPr marL="0" indent="0">
              <a:buNone/>
            </a:pPr>
            <a:endParaRPr lang="fr-FR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fr-FR">
                <a:solidFill>
                  <a:schemeClr val="bg1"/>
                </a:solidFill>
              </a:rPr>
              <a:t>A Superlative compares more than 2 things</a:t>
            </a:r>
          </a:p>
          <a:p>
            <a:pPr marL="0" indent="0">
              <a:buNone/>
            </a:pPr>
            <a:r>
              <a:rPr lang="fr-FR">
                <a:solidFill>
                  <a:schemeClr val="bg1"/>
                </a:solidFill>
              </a:rPr>
              <a:t>« Jane is the nicest girl in the class »</a:t>
            </a:r>
          </a:p>
          <a:p>
            <a:pPr marL="0" indent="0">
              <a:buNone/>
            </a:pPr>
            <a:endParaRPr lang="fr-FR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780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FC10501-2CDE-71B5-52A5-F0463E66E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The Rules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F607E693-BC1D-5106-FB16-393F841297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7447381"/>
              </p:ext>
            </p:extLst>
          </p:nvPr>
        </p:nvGraphicFramePr>
        <p:xfrm>
          <a:off x="643467" y="1799965"/>
          <a:ext cx="10905067" cy="4144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4307">
                  <a:extLst>
                    <a:ext uri="{9D8B030D-6E8A-4147-A177-3AD203B41FA5}">
                      <a16:colId xmlns:a16="http://schemas.microsoft.com/office/drawing/2014/main" val="4256726253"/>
                    </a:ext>
                  </a:extLst>
                </a:gridCol>
                <a:gridCol w="2123963">
                  <a:extLst>
                    <a:ext uri="{9D8B030D-6E8A-4147-A177-3AD203B41FA5}">
                      <a16:colId xmlns:a16="http://schemas.microsoft.com/office/drawing/2014/main" val="2386659792"/>
                    </a:ext>
                  </a:extLst>
                </a:gridCol>
                <a:gridCol w="2510496">
                  <a:extLst>
                    <a:ext uri="{9D8B030D-6E8A-4147-A177-3AD203B41FA5}">
                      <a16:colId xmlns:a16="http://schemas.microsoft.com/office/drawing/2014/main" val="4187502501"/>
                    </a:ext>
                  </a:extLst>
                </a:gridCol>
                <a:gridCol w="3226301">
                  <a:extLst>
                    <a:ext uri="{9D8B030D-6E8A-4147-A177-3AD203B41FA5}">
                      <a16:colId xmlns:a16="http://schemas.microsoft.com/office/drawing/2014/main" val="4054917502"/>
                    </a:ext>
                  </a:extLst>
                </a:gridCol>
              </a:tblGrid>
              <a:tr h="322205">
                <a:tc>
                  <a:txBody>
                    <a:bodyPr/>
                    <a:lstStyle/>
                    <a:p>
                      <a:r>
                        <a:rPr lang="fr-FR" sz="1400"/>
                        <a:t>Rule</a:t>
                      </a:r>
                    </a:p>
                  </a:txBody>
                  <a:tcPr marL="73228" marR="73228" marT="36614" marB="36614"/>
                </a:tc>
                <a:tc>
                  <a:txBody>
                    <a:bodyPr/>
                    <a:lstStyle/>
                    <a:p>
                      <a:r>
                        <a:rPr lang="fr-FR" sz="1400"/>
                        <a:t>Adjective</a:t>
                      </a:r>
                    </a:p>
                  </a:txBody>
                  <a:tcPr marL="73228" marR="73228" marT="36614" marB="36614"/>
                </a:tc>
                <a:tc>
                  <a:txBody>
                    <a:bodyPr/>
                    <a:lstStyle/>
                    <a:p>
                      <a:r>
                        <a:rPr lang="fr-FR" sz="1400"/>
                        <a:t>Comparative</a:t>
                      </a:r>
                    </a:p>
                  </a:txBody>
                  <a:tcPr marL="73228" marR="73228" marT="36614" marB="36614"/>
                </a:tc>
                <a:tc>
                  <a:txBody>
                    <a:bodyPr/>
                    <a:lstStyle/>
                    <a:p>
                      <a:r>
                        <a:rPr lang="fr-FR" sz="1400"/>
                        <a:t>Superlative</a:t>
                      </a:r>
                    </a:p>
                  </a:txBody>
                  <a:tcPr marL="73228" marR="73228" marT="36614" marB="36614"/>
                </a:tc>
                <a:extLst>
                  <a:ext uri="{0D108BD9-81ED-4DB2-BD59-A6C34878D82A}">
                    <a16:rowId xmlns:a16="http://schemas.microsoft.com/office/drawing/2014/main" val="2016876930"/>
                  </a:ext>
                </a:extLst>
              </a:tr>
              <a:tr h="2055275">
                <a:tc>
                  <a:txBody>
                    <a:bodyPr/>
                    <a:lstStyle/>
                    <a:p>
                      <a:r>
                        <a:rPr lang="fr-FR" sz="1300"/>
                        <a:t>Short Adjectives :</a:t>
                      </a:r>
                    </a:p>
                    <a:p>
                      <a:endParaRPr lang="fr-FR" sz="1300"/>
                    </a:p>
                    <a:p>
                      <a:r>
                        <a:rPr lang="fr-FR" sz="1300"/>
                        <a:t>Comparative – adjective +er and « than »</a:t>
                      </a:r>
                    </a:p>
                    <a:p>
                      <a:r>
                        <a:rPr lang="fr-FR" sz="1300"/>
                        <a:t>Superlative: </a:t>
                      </a:r>
                    </a:p>
                    <a:p>
                      <a:r>
                        <a:rPr lang="fr-FR" sz="1300"/>
                        <a:t>The + adjective +est</a:t>
                      </a:r>
                    </a:p>
                    <a:p>
                      <a:endParaRPr lang="fr-FR" sz="1300"/>
                    </a:p>
                    <a:p>
                      <a:r>
                        <a:rPr lang="fr-FR" sz="1300"/>
                        <a:t>If the adjective ends in Consonant – Vowel – Consonant you must double the last consonant</a:t>
                      </a:r>
                    </a:p>
                  </a:txBody>
                  <a:tcPr marL="73228" marR="73228" marT="36614" marB="36614"/>
                </a:tc>
                <a:tc>
                  <a:txBody>
                    <a:bodyPr/>
                    <a:lstStyle/>
                    <a:p>
                      <a:endParaRPr lang="fr-FR" sz="1300"/>
                    </a:p>
                    <a:p>
                      <a:r>
                        <a:rPr lang="fr-FR" sz="1300"/>
                        <a:t>Fast</a:t>
                      </a:r>
                    </a:p>
                    <a:p>
                      <a:r>
                        <a:rPr lang="fr-FR" sz="1300"/>
                        <a:t>Nice</a:t>
                      </a:r>
                    </a:p>
                    <a:p>
                      <a:r>
                        <a:rPr lang="fr-FR" sz="1300"/>
                        <a:t>Tall</a:t>
                      </a:r>
                    </a:p>
                    <a:p>
                      <a:endParaRPr lang="fr-FR" sz="1300"/>
                    </a:p>
                    <a:p>
                      <a:endParaRPr lang="fr-FR" sz="1300"/>
                    </a:p>
                    <a:p>
                      <a:endParaRPr lang="fr-FR" sz="1300"/>
                    </a:p>
                    <a:p>
                      <a:r>
                        <a:rPr lang="fr-FR" sz="1300"/>
                        <a:t>Big</a:t>
                      </a:r>
                    </a:p>
                    <a:p>
                      <a:r>
                        <a:rPr lang="fr-FR" sz="1300"/>
                        <a:t>Fat</a:t>
                      </a:r>
                    </a:p>
                    <a:p>
                      <a:r>
                        <a:rPr lang="fr-FR" sz="1300"/>
                        <a:t>hot</a:t>
                      </a:r>
                    </a:p>
                  </a:txBody>
                  <a:tcPr marL="73228" marR="73228" marT="36614" marB="36614"/>
                </a:tc>
                <a:tc>
                  <a:txBody>
                    <a:bodyPr/>
                    <a:lstStyle/>
                    <a:p>
                      <a:endParaRPr lang="fr-FR" sz="1300"/>
                    </a:p>
                    <a:p>
                      <a:r>
                        <a:rPr lang="fr-FR" sz="1300"/>
                        <a:t>Faster than</a:t>
                      </a:r>
                    </a:p>
                    <a:p>
                      <a:r>
                        <a:rPr lang="fr-FR" sz="1300"/>
                        <a:t>Nicer than</a:t>
                      </a:r>
                    </a:p>
                    <a:p>
                      <a:r>
                        <a:rPr lang="fr-FR" sz="1300"/>
                        <a:t>Taller than</a:t>
                      </a:r>
                    </a:p>
                    <a:p>
                      <a:endParaRPr lang="fr-FR" sz="1300"/>
                    </a:p>
                    <a:p>
                      <a:endParaRPr lang="fr-FR" sz="1300"/>
                    </a:p>
                    <a:p>
                      <a:endParaRPr lang="fr-FR" sz="1300"/>
                    </a:p>
                    <a:p>
                      <a:r>
                        <a:rPr lang="fr-FR" sz="1300"/>
                        <a:t>Bigger than</a:t>
                      </a:r>
                    </a:p>
                    <a:p>
                      <a:r>
                        <a:rPr lang="fr-FR" sz="1300"/>
                        <a:t>Fatter than</a:t>
                      </a:r>
                    </a:p>
                    <a:p>
                      <a:r>
                        <a:rPr lang="fr-FR" sz="1300"/>
                        <a:t>Hotter than</a:t>
                      </a:r>
                    </a:p>
                  </a:txBody>
                  <a:tcPr marL="73228" marR="73228" marT="36614" marB="36614"/>
                </a:tc>
                <a:tc>
                  <a:txBody>
                    <a:bodyPr/>
                    <a:lstStyle/>
                    <a:p>
                      <a:endParaRPr lang="fr-FR" sz="1300"/>
                    </a:p>
                    <a:p>
                      <a:r>
                        <a:rPr lang="fr-FR" sz="1300"/>
                        <a:t>The fastest</a:t>
                      </a:r>
                    </a:p>
                    <a:p>
                      <a:r>
                        <a:rPr lang="fr-FR" sz="1300"/>
                        <a:t>The nicest</a:t>
                      </a:r>
                    </a:p>
                    <a:p>
                      <a:r>
                        <a:rPr lang="fr-FR" sz="1300"/>
                        <a:t>The tallest</a:t>
                      </a:r>
                    </a:p>
                    <a:p>
                      <a:endParaRPr lang="fr-FR" sz="1300"/>
                    </a:p>
                    <a:p>
                      <a:endParaRPr lang="fr-FR" sz="1300"/>
                    </a:p>
                    <a:p>
                      <a:endParaRPr lang="fr-FR" sz="1300"/>
                    </a:p>
                    <a:p>
                      <a:r>
                        <a:rPr lang="fr-FR" sz="1300"/>
                        <a:t>The biggest</a:t>
                      </a:r>
                    </a:p>
                    <a:p>
                      <a:r>
                        <a:rPr lang="fr-FR" sz="1300"/>
                        <a:t>The fattest</a:t>
                      </a:r>
                    </a:p>
                    <a:p>
                      <a:r>
                        <a:rPr lang="fr-FR" sz="1300"/>
                        <a:t>The hottest</a:t>
                      </a:r>
                    </a:p>
                  </a:txBody>
                  <a:tcPr marL="73228" marR="73228" marT="36614" marB="36614"/>
                </a:tc>
                <a:extLst>
                  <a:ext uri="{0D108BD9-81ED-4DB2-BD59-A6C34878D82A}">
                    <a16:rowId xmlns:a16="http://schemas.microsoft.com/office/drawing/2014/main" val="3050189580"/>
                  </a:ext>
                </a:extLst>
              </a:tr>
              <a:tr h="883622">
                <a:tc>
                  <a:txBody>
                    <a:bodyPr/>
                    <a:lstStyle/>
                    <a:p>
                      <a:r>
                        <a:rPr lang="fr-FR" sz="1300"/>
                        <a:t>Adjectives ending in – Y</a:t>
                      </a:r>
                    </a:p>
                    <a:p>
                      <a:endParaRPr lang="fr-FR" sz="1300"/>
                    </a:p>
                    <a:p>
                      <a:r>
                        <a:rPr lang="fr-FR" sz="1300"/>
                        <a:t>Replace the y with « i » and add –er / -est</a:t>
                      </a:r>
                    </a:p>
                  </a:txBody>
                  <a:tcPr marL="73228" marR="73228" marT="36614" marB="36614"/>
                </a:tc>
                <a:tc>
                  <a:txBody>
                    <a:bodyPr/>
                    <a:lstStyle/>
                    <a:p>
                      <a:r>
                        <a:rPr lang="fr-FR" sz="1300"/>
                        <a:t>Happy</a:t>
                      </a:r>
                    </a:p>
                    <a:p>
                      <a:r>
                        <a:rPr lang="fr-FR" sz="1300"/>
                        <a:t>Funny</a:t>
                      </a:r>
                    </a:p>
                    <a:p>
                      <a:r>
                        <a:rPr lang="fr-FR" sz="1300"/>
                        <a:t>Healthy</a:t>
                      </a:r>
                    </a:p>
                  </a:txBody>
                  <a:tcPr marL="73228" marR="73228" marT="36614" marB="36614"/>
                </a:tc>
                <a:tc>
                  <a:txBody>
                    <a:bodyPr/>
                    <a:lstStyle/>
                    <a:p>
                      <a:r>
                        <a:rPr lang="fr-FR" sz="1300"/>
                        <a:t>Happier than</a:t>
                      </a:r>
                    </a:p>
                    <a:p>
                      <a:r>
                        <a:rPr lang="fr-FR" sz="1300"/>
                        <a:t>Funnier than</a:t>
                      </a:r>
                    </a:p>
                    <a:p>
                      <a:r>
                        <a:rPr lang="fr-FR" sz="1300"/>
                        <a:t>Healthier than</a:t>
                      </a:r>
                    </a:p>
                  </a:txBody>
                  <a:tcPr marL="73228" marR="73228" marT="36614" marB="36614"/>
                </a:tc>
                <a:tc>
                  <a:txBody>
                    <a:bodyPr/>
                    <a:lstStyle/>
                    <a:p>
                      <a:r>
                        <a:rPr lang="fr-FR" sz="1300"/>
                        <a:t>The happiest</a:t>
                      </a:r>
                    </a:p>
                    <a:p>
                      <a:r>
                        <a:rPr lang="fr-FR" sz="1300"/>
                        <a:t>The funniest</a:t>
                      </a:r>
                    </a:p>
                    <a:p>
                      <a:r>
                        <a:rPr lang="fr-FR" sz="1300"/>
                        <a:t>The healthiest</a:t>
                      </a:r>
                    </a:p>
                  </a:txBody>
                  <a:tcPr marL="73228" marR="73228" marT="36614" marB="36614"/>
                </a:tc>
                <a:extLst>
                  <a:ext uri="{0D108BD9-81ED-4DB2-BD59-A6C34878D82A}">
                    <a16:rowId xmlns:a16="http://schemas.microsoft.com/office/drawing/2014/main" val="3966514993"/>
                  </a:ext>
                </a:extLst>
              </a:tr>
              <a:tr h="883622">
                <a:tc>
                  <a:txBody>
                    <a:bodyPr/>
                    <a:lstStyle/>
                    <a:p>
                      <a:r>
                        <a:rPr lang="fr-FR" sz="1300"/>
                        <a:t>Long adjectives</a:t>
                      </a:r>
                    </a:p>
                    <a:p>
                      <a:r>
                        <a:rPr lang="fr-FR" sz="1300"/>
                        <a:t>Comparative : add more before</a:t>
                      </a:r>
                    </a:p>
                    <a:p>
                      <a:r>
                        <a:rPr lang="fr-FR" sz="1300"/>
                        <a:t>Superlative : </a:t>
                      </a:r>
                    </a:p>
                    <a:p>
                      <a:r>
                        <a:rPr lang="fr-FR" sz="1300"/>
                        <a:t>Add the most before</a:t>
                      </a:r>
                    </a:p>
                  </a:txBody>
                  <a:tcPr marL="73228" marR="73228" marT="36614" marB="36614"/>
                </a:tc>
                <a:tc>
                  <a:txBody>
                    <a:bodyPr/>
                    <a:lstStyle/>
                    <a:p>
                      <a:r>
                        <a:rPr lang="fr-FR" sz="1300"/>
                        <a:t>Important</a:t>
                      </a:r>
                    </a:p>
                    <a:p>
                      <a:r>
                        <a:rPr lang="fr-FR" sz="1300"/>
                        <a:t>Dangerous</a:t>
                      </a:r>
                    </a:p>
                    <a:p>
                      <a:r>
                        <a:rPr lang="fr-FR" sz="1300"/>
                        <a:t>intelligent</a:t>
                      </a:r>
                    </a:p>
                  </a:txBody>
                  <a:tcPr marL="73228" marR="73228" marT="36614" marB="36614"/>
                </a:tc>
                <a:tc>
                  <a:txBody>
                    <a:bodyPr/>
                    <a:lstStyle/>
                    <a:p>
                      <a:r>
                        <a:rPr lang="fr-FR" sz="1300"/>
                        <a:t>More important than</a:t>
                      </a:r>
                    </a:p>
                    <a:p>
                      <a:r>
                        <a:rPr lang="fr-FR" sz="1300"/>
                        <a:t>More dangerous than</a:t>
                      </a:r>
                    </a:p>
                    <a:p>
                      <a:r>
                        <a:rPr lang="fr-FR" sz="1300"/>
                        <a:t>More intelligent than</a:t>
                      </a:r>
                    </a:p>
                  </a:txBody>
                  <a:tcPr marL="73228" marR="73228" marT="36614" marB="36614"/>
                </a:tc>
                <a:tc>
                  <a:txBody>
                    <a:bodyPr/>
                    <a:lstStyle/>
                    <a:p>
                      <a:r>
                        <a:rPr lang="fr-FR" sz="1300"/>
                        <a:t>The most important</a:t>
                      </a:r>
                    </a:p>
                    <a:p>
                      <a:r>
                        <a:rPr lang="fr-FR" sz="1300"/>
                        <a:t>The most dangerous</a:t>
                      </a:r>
                    </a:p>
                    <a:p>
                      <a:r>
                        <a:rPr lang="fr-FR" sz="1300"/>
                        <a:t>The most intelligent</a:t>
                      </a:r>
                    </a:p>
                  </a:txBody>
                  <a:tcPr marL="73228" marR="73228" marT="36614" marB="36614"/>
                </a:tc>
                <a:extLst>
                  <a:ext uri="{0D108BD9-81ED-4DB2-BD59-A6C34878D82A}">
                    <a16:rowId xmlns:a16="http://schemas.microsoft.com/office/drawing/2014/main" val="1857459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2567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FC10501-2CDE-71B5-52A5-F0463E66E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Your turn… complete the table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F607E693-BC1D-5106-FB16-393F841297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6618245"/>
              </p:ext>
            </p:extLst>
          </p:nvPr>
        </p:nvGraphicFramePr>
        <p:xfrm>
          <a:off x="643467" y="1799965"/>
          <a:ext cx="10905067" cy="4144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4307">
                  <a:extLst>
                    <a:ext uri="{9D8B030D-6E8A-4147-A177-3AD203B41FA5}">
                      <a16:colId xmlns:a16="http://schemas.microsoft.com/office/drawing/2014/main" val="4256726253"/>
                    </a:ext>
                  </a:extLst>
                </a:gridCol>
                <a:gridCol w="2123963">
                  <a:extLst>
                    <a:ext uri="{9D8B030D-6E8A-4147-A177-3AD203B41FA5}">
                      <a16:colId xmlns:a16="http://schemas.microsoft.com/office/drawing/2014/main" val="2386659792"/>
                    </a:ext>
                  </a:extLst>
                </a:gridCol>
                <a:gridCol w="2510496">
                  <a:extLst>
                    <a:ext uri="{9D8B030D-6E8A-4147-A177-3AD203B41FA5}">
                      <a16:colId xmlns:a16="http://schemas.microsoft.com/office/drawing/2014/main" val="4187502501"/>
                    </a:ext>
                  </a:extLst>
                </a:gridCol>
                <a:gridCol w="3226301">
                  <a:extLst>
                    <a:ext uri="{9D8B030D-6E8A-4147-A177-3AD203B41FA5}">
                      <a16:colId xmlns:a16="http://schemas.microsoft.com/office/drawing/2014/main" val="4054917502"/>
                    </a:ext>
                  </a:extLst>
                </a:gridCol>
              </a:tblGrid>
              <a:tr h="322205">
                <a:tc>
                  <a:txBody>
                    <a:bodyPr/>
                    <a:lstStyle/>
                    <a:p>
                      <a:r>
                        <a:rPr lang="fr-FR" sz="1400"/>
                        <a:t>Rule</a:t>
                      </a:r>
                    </a:p>
                  </a:txBody>
                  <a:tcPr marL="73228" marR="73228" marT="36614" marB="36614"/>
                </a:tc>
                <a:tc>
                  <a:txBody>
                    <a:bodyPr/>
                    <a:lstStyle/>
                    <a:p>
                      <a:r>
                        <a:rPr lang="fr-FR" sz="1400"/>
                        <a:t>Adjective</a:t>
                      </a:r>
                    </a:p>
                  </a:txBody>
                  <a:tcPr marL="73228" marR="73228" marT="36614" marB="36614"/>
                </a:tc>
                <a:tc>
                  <a:txBody>
                    <a:bodyPr/>
                    <a:lstStyle/>
                    <a:p>
                      <a:r>
                        <a:rPr lang="fr-FR" sz="1400"/>
                        <a:t>Comparative</a:t>
                      </a:r>
                    </a:p>
                  </a:txBody>
                  <a:tcPr marL="73228" marR="73228" marT="36614" marB="36614"/>
                </a:tc>
                <a:tc>
                  <a:txBody>
                    <a:bodyPr/>
                    <a:lstStyle/>
                    <a:p>
                      <a:r>
                        <a:rPr lang="fr-FR" sz="1400"/>
                        <a:t>Superlative</a:t>
                      </a:r>
                    </a:p>
                  </a:txBody>
                  <a:tcPr marL="73228" marR="73228" marT="36614" marB="36614"/>
                </a:tc>
                <a:extLst>
                  <a:ext uri="{0D108BD9-81ED-4DB2-BD59-A6C34878D82A}">
                    <a16:rowId xmlns:a16="http://schemas.microsoft.com/office/drawing/2014/main" val="2016876930"/>
                  </a:ext>
                </a:extLst>
              </a:tr>
              <a:tr h="2055275">
                <a:tc>
                  <a:txBody>
                    <a:bodyPr/>
                    <a:lstStyle/>
                    <a:p>
                      <a:r>
                        <a:rPr lang="fr-FR" sz="1300"/>
                        <a:t>Short Adjectives :</a:t>
                      </a:r>
                    </a:p>
                    <a:p>
                      <a:endParaRPr lang="fr-FR" sz="1300"/>
                    </a:p>
                    <a:p>
                      <a:r>
                        <a:rPr lang="fr-FR" sz="1300"/>
                        <a:t>Comparative – adjective +er and « than »</a:t>
                      </a:r>
                    </a:p>
                    <a:p>
                      <a:r>
                        <a:rPr lang="fr-FR" sz="1300"/>
                        <a:t>Superlative: </a:t>
                      </a:r>
                    </a:p>
                    <a:p>
                      <a:r>
                        <a:rPr lang="fr-FR" sz="1300"/>
                        <a:t>The + adjective +est</a:t>
                      </a:r>
                    </a:p>
                    <a:p>
                      <a:endParaRPr lang="fr-FR" sz="1300"/>
                    </a:p>
                    <a:p>
                      <a:r>
                        <a:rPr lang="fr-FR" sz="1300"/>
                        <a:t>If the adjective ends in Consonant – Vowel – Consonant you must double the last consonant</a:t>
                      </a:r>
                    </a:p>
                  </a:txBody>
                  <a:tcPr marL="73228" marR="73228" marT="36614" marB="36614"/>
                </a:tc>
                <a:tc>
                  <a:txBody>
                    <a:bodyPr/>
                    <a:lstStyle/>
                    <a:p>
                      <a:endParaRPr lang="fr-FR" sz="1300" dirty="0"/>
                    </a:p>
                    <a:p>
                      <a:r>
                        <a:rPr lang="fr-FR" sz="1300" dirty="0"/>
                        <a:t>quick</a:t>
                      </a:r>
                    </a:p>
                    <a:p>
                      <a:r>
                        <a:rPr lang="fr-FR" sz="1300" dirty="0"/>
                        <a:t>slow</a:t>
                      </a:r>
                    </a:p>
                    <a:p>
                      <a:r>
                        <a:rPr lang="fr-FR" sz="1300" dirty="0" err="1"/>
                        <a:t>small</a:t>
                      </a:r>
                      <a:endParaRPr lang="fr-FR" sz="1300" dirty="0"/>
                    </a:p>
                    <a:p>
                      <a:r>
                        <a:rPr lang="fr-FR" sz="1300" dirty="0" err="1"/>
                        <a:t>old</a:t>
                      </a:r>
                      <a:endParaRPr lang="fr-FR" sz="1300" dirty="0"/>
                    </a:p>
                    <a:p>
                      <a:endParaRPr lang="fr-FR" sz="1300" dirty="0"/>
                    </a:p>
                    <a:p>
                      <a:endParaRPr lang="fr-FR" sz="1300" dirty="0"/>
                    </a:p>
                    <a:p>
                      <a:r>
                        <a:rPr lang="fr-FR" sz="1300" dirty="0"/>
                        <a:t>hot</a:t>
                      </a:r>
                    </a:p>
                    <a:p>
                      <a:r>
                        <a:rPr lang="fr-FR" sz="1300" dirty="0" err="1"/>
                        <a:t>thin</a:t>
                      </a:r>
                      <a:endParaRPr lang="fr-FR" sz="1300" dirty="0"/>
                    </a:p>
                    <a:p>
                      <a:endParaRPr lang="fr-FR" sz="1300" dirty="0"/>
                    </a:p>
                  </a:txBody>
                  <a:tcPr marL="73228" marR="73228" marT="36614" marB="36614"/>
                </a:tc>
                <a:tc>
                  <a:txBody>
                    <a:bodyPr/>
                    <a:lstStyle/>
                    <a:p>
                      <a:endParaRPr lang="fr-FR" sz="1300" dirty="0"/>
                    </a:p>
                  </a:txBody>
                  <a:tcPr marL="73228" marR="73228" marT="36614" marB="36614"/>
                </a:tc>
                <a:tc>
                  <a:txBody>
                    <a:bodyPr/>
                    <a:lstStyle/>
                    <a:p>
                      <a:endParaRPr lang="fr-FR" sz="1300"/>
                    </a:p>
                  </a:txBody>
                  <a:tcPr marL="73228" marR="73228" marT="36614" marB="36614"/>
                </a:tc>
                <a:extLst>
                  <a:ext uri="{0D108BD9-81ED-4DB2-BD59-A6C34878D82A}">
                    <a16:rowId xmlns:a16="http://schemas.microsoft.com/office/drawing/2014/main" val="3050189580"/>
                  </a:ext>
                </a:extLst>
              </a:tr>
              <a:tr h="883622">
                <a:tc>
                  <a:txBody>
                    <a:bodyPr/>
                    <a:lstStyle/>
                    <a:p>
                      <a:r>
                        <a:rPr lang="fr-FR" sz="1300"/>
                        <a:t>Adjectives ending in – Y</a:t>
                      </a:r>
                    </a:p>
                    <a:p>
                      <a:endParaRPr lang="fr-FR" sz="1300"/>
                    </a:p>
                    <a:p>
                      <a:r>
                        <a:rPr lang="fr-FR" sz="1300"/>
                        <a:t>Replace the y with « i » and add –er / -est</a:t>
                      </a:r>
                    </a:p>
                  </a:txBody>
                  <a:tcPr marL="73228" marR="73228" marT="36614" marB="36614"/>
                </a:tc>
                <a:tc>
                  <a:txBody>
                    <a:bodyPr/>
                    <a:lstStyle/>
                    <a:p>
                      <a:r>
                        <a:rPr lang="fr-FR" sz="1300" dirty="0" err="1"/>
                        <a:t>Shy</a:t>
                      </a:r>
                      <a:endParaRPr lang="fr-FR" sz="1300" dirty="0"/>
                    </a:p>
                    <a:p>
                      <a:r>
                        <a:rPr lang="fr-FR" sz="1300" dirty="0" err="1"/>
                        <a:t>Lazy</a:t>
                      </a:r>
                      <a:endParaRPr lang="fr-FR" sz="1300" dirty="0"/>
                    </a:p>
                    <a:p>
                      <a:r>
                        <a:rPr lang="fr-FR" sz="1300" dirty="0" err="1"/>
                        <a:t>angry</a:t>
                      </a:r>
                      <a:endParaRPr lang="fr-FR" sz="1300" dirty="0"/>
                    </a:p>
                  </a:txBody>
                  <a:tcPr marL="73228" marR="73228" marT="36614" marB="36614"/>
                </a:tc>
                <a:tc>
                  <a:txBody>
                    <a:bodyPr/>
                    <a:lstStyle/>
                    <a:p>
                      <a:endParaRPr lang="fr-FR" sz="1300"/>
                    </a:p>
                  </a:txBody>
                  <a:tcPr marL="73228" marR="73228" marT="36614" marB="36614"/>
                </a:tc>
                <a:tc>
                  <a:txBody>
                    <a:bodyPr/>
                    <a:lstStyle/>
                    <a:p>
                      <a:endParaRPr lang="fr-FR" sz="1300"/>
                    </a:p>
                  </a:txBody>
                  <a:tcPr marL="73228" marR="73228" marT="36614" marB="36614"/>
                </a:tc>
                <a:extLst>
                  <a:ext uri="{0D108BD9-81ED-4DB2-BD59-A6C34878D82A}">
                    <a16:rowId xmlns:a16="http://schemas.microsoft.com/office/drawing/2014/main" val="3966514993"/>
                  </a:ext>
                </a:extLst>
              </a:tr>
              <a:tr h="883622">
                <a:tc>
                  <a:txBody>
                    <a:bodyPr/>
                    <a:lstStyle/>
                    <a:p>
                      <a:r>
                        <a:rPr lang="fr-FR" sz="1300"/>
                        <a:t>Long adjectives</a:t>
                      </a:r>
                    </a:p>
                    <a:p>
                      <a:r>
                        <a:rPr lang="fr-FR" sz="1300"/>
                        <a:t>Comparative : add more before</a:t>
                      </a:r>
                    </a:p>
                    <a:p>
                      <a:r>
                        <a:rPr lang="fr-FR" sz="1300"/>
                        <a:t>Superlative : </a:t>
                      </a:r>
                    </a:p>
                    <a:p>
                      <a:r>
                        <a:rPr lang="fr-FR" sz="1300"/>
                        <a:t>Add the most before</a:t>
                      </a:r>
                    </a:p>
                  </a:txBody>
                  <a:tcPr marL="73228" marR="73228" marT="36614" marB="36614"/>
                </a:tc>
                <a:tc>
                  <a:txBody>
                    <a:bodyPr/>
                    <a:lstStyle/>
                    <a:p>
                      <a:r>
                        <a:rPr lang="fr-FR" sz="1300" dirty="0" err="1"/>
                        <a:t>Energetic</a:t>
                      </a:r>
                      <a:endParaRPr lang="fr-FR" sz="1300" dirty="0"/>
                    </a:p>
                    <a:p>
                      <a:r>
                        <a:rPr lang="fr-FR" sz="1300" dirty="0"/>
                        <a:t>Sociable</a:t>
                      </a:r>
                    </a:p>
                    <a:p>
                      <a:r>
                        <a:rPr lang="fr-FR" sz="1300" dirty="0"/>
                        <a:t>communicative</a:t>
                      </a:r>
                    </a:p>
                  </a:txBody>
                  <a:tcPr marL="73228" marR="73228" marT="36614" marB="36614"/>
                </a:tc>
                <a:tc>
                  <a:txBody>
                    <a:bodyPr/>
                    <a:lstStyle/>
                    <a:p>
                      <a:endParaRPr lang="fr-FR" sz="1300"/>
                    </a:p>
                  </a:txBody>
                  <a:tcPr marL="73228" marR="73228" marT="36614" marB="36614"/>
                </a:tc>
                <a:tc>
                  <a:txBody>
                    <a:bodyPr/>
                    <a:lstStyle/>
                    <a:p>
                      <a:endParaRPr lang="fr-FR" sz="1300" dirty="0"/>
                    </a:p>
                  </a:txBody>
                  <a:tcPr marL="73228" marR="73228" marT="36614" marB="36614"/>
                </a:tc>
                <a:extLst>
                  <a:ext uri="{0D108BD9-81ED-4DB2-BD59-A6C34878D82A}">
                    <a16:rowId xmlns:a16="http://schemas.microsoft.com/office/drawing/2014/main" val="1857459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0486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FC10501-2CDE-71B5-52A5-F0463E66E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kern="1200" dirty="0">
                <a:solidFill>
                  <a:schemeClr val="bg1"/>
                </a:solidFill>
                <a:highlight>
                  <a:srgbClr val="00FF00"/>
                </a:highlight>
                <a:latin typeface="+mj-lt"/>
                <a:ea typeface="+mj-ea"/>
                <a:cs typeface="+mj-cs"/>
              </a:rPr>
              <a:t>Answers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F607E693-BC1D-5106-FB16-393F841297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884802"/>
              </p:ext>
            </p:extLst>
          </p:nvPr>
        </p:nvGraphicFramePr>
        <p:xfrm>
          <a:off x="643467" y="1799965"/>
          <a:ext cx="10905067" cy="4144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6483">
                  <a:extLst>
                    <a:ext uri="{9D8B030D-6E8A-4147-A177-3AD203B41FA5}">
                      <a16:colId xmlns:a16="http://schemas.microsoft.com/office/drawing/2014/main" val="4256726253"/>
                    </a:ext>
                  </a:extLst>
                </a:gridCol>
                <a:gridCol w="2401787">
                  <a:extLst>
                    <a:ext uri="{9D8B030D-6E8A-4147-A177-3AD203B41FA5}">
                      <a16:colId xmlns:a16="http://schemas.microsoft.com/office/drawing/2014/main" val="2386659792"/>
                    </a:ext>
                  </a:extLst>
                </a:gridCol>
                <a:gridCol w="2510496">
                  <a:extLst>
                    <a:ext uri="{9D8B030D-6E8A-4147-A177-3AD203B41FA5}">
                      <a16:colId xmlns:a16="http://schemas.microsoft.com/office/drawing/2014/main" val="4187502501"/>
                    </a:ext>
                  </a:extLst>
                </a:gridCol>
                <a:gridCol w="3226301">
                  <a:extLst>
                    <a:ext uri="{9D8B030D-6E8A-4147-A177-3AD203B41FA5}">
                      <a16:colId xmlns:a16="http://schemas.microsoft.com/office/drawing/2014/main" val="4054917502"/>
                    </a:ext>
                  </a:extLst>
                </a:gridCol>
              </a:tblGrid>
              <a:tr h="322205">
                <a:tc>
                  <a:txBody>
                    <a:bodyPr/>
                    <a:lstStyle/>
                    <a:p>
                      <a:r>
                        <a:rPr lang="fr-FR" sz="1400"/>
                        <a:t>Rule</a:t>
                      </a:r>
                    </a:p>
                  </a:txBody>
                  <a:tcPr marL="73228" marR="73228" marT="36614" marB="36614"/>
                </a:tc>
                <a:tc>
                  <a:txBody>
                    <a:bodyPr/>
                    <a:lstStyle/>
                    <a:p>
                      <a:r>
                        <a:rPr lang="fr-FR" sz="1400"/>
                        <a:t>Adjective</a:t>
                      </a:r>
                    </a:p>
                  </a:txBody>
                  <a:tcPr marL="73228" marR="73228" marT="36614" marB="36614"/>
                </a:tc>
                <a:tc>
                  <a:txBody>
                    <a:bodyPr/>
                    <a:lstStyle/>
                    <a:p>
                      <a:r>
                        <a:rPr lang="fr-FR" sz="1400"/>
                        <a:t>Comparative</a:t>
                      </a:r>
                    </a:p>
                  </a:txBody>
                  <a:tcPr marL="73228" marR="73228" marT="36614" marB="36614"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Superlative</a:t>
                      </a:r>
                    </a:p>
                  </a:txBody>
                  <a:tcPr marL="73228" marR="73228" marT="36614" marB="36614"/>
                </a:tc>
                <a:extLst>
                  <a:ext uri="{0D108BD9-81ED-4DB2-BD59-A6C34878D82A}">
                    <a16:rowId xmlns:a16="http://schemas.microsoft.com/office/drawing/2014/main" val="2016876930"/>
                  </a:ext>
                </a:extLst>
              </a:tr>
              <a:tr h="2055275">
                <a:tc>
                  <a:txBody>
                    <a:bodyPr/>
                    <a:lstStyle/>
                    <a:p>
                      <a:r>
                        <a:rPr lang="fr-FR" sz="1300" dirty="0"/>
                        <a:t>Short Adjectives :</a:t>
                      </a:r>
                    </a:p>
                    <a:p>
                      <a:endParaRPr lang="fr-FR" sz="1300" dirty="0"/>
                    </a:p>
                    <a:p>
                      <a:r>
                        <a:rPr lang="fr-FR" sz="1300" dirty="0"/>
                        <a:t>Comparative – adjective +er and « </a:t>
                      </a:r>
                      <a:r>
                        <a:rPr lang="fr-FR" sz="1300" dirty="0" err="1"/>
                        <a:t>than</a:t>
                      </a:r>
                      <a:r>
                        <a:rPr lang="fr-FR" sz="1300" dirty="0"/>
                        <a:t> »</a:t>
                      </a:r>
                    </a:p>
                    <a:p>
                      <a:r>
                        <a:rPr lang="fr-FR" sz="1300" dirty="0"/>
                        <a:t>Superlative: </a:t>
                      </a:r>
                    </a:p>
                    <a:p>
                      <a:r>
                        <a:rPr lang="fr-FR" sz="1300" dirty="0"/>
                        <a:t>The + adjective +est</a:t>
                      </a:r>
                    </a:p>
                    <a:p>
                      <a:endParaRPr lang="fr-FR" sz="1300" dirty="0"/>
                    </a:p>
                    <a:p>
                      <a:r>
                        <a:rPr lang="fr-FR" sz="1300" dirty="0"/>
                        <a:t>If the adjective ends in Consonant – </a:t>
                      </a:r>
                      <a:r>
                        <a:rPr lang="fr-FR" sz="1300" dirty="0" err="1"/>
                        <a:t>Vowel</a:t>
                      </a:r>
                      <a:r>
                        <a:rPr lang="fr-FR" sz="1300" dirty="0"/>
                        <a:t> – Consonant </a:t>
                      </a:r>
                      <a:r>
                        <a:rPr lang="fr-FR" sz="1300" dirty="0" err="1"/>
                        <a:t>you</a:t>
                      </a:r>
                      <a:r>
                        <a:rPr lang="fr-FR" sz="1300" dirty="0"/>
                        <a:t> must double the last consonant</a:t>
                      </a:r>
                    </a:p>
                  </a:txBody>
                  <a:tcPr marL="73228" marR="73228" marT="36614" marB="36614"/>
                </a:tc>
                <a:tc>
                  <a:txBody>
                    <a:bodyPr/>
                    <a:lstStyle/>
                    <a:p>
                      <a:endParaRPr lang="fr-FR" sz="1300" dirty="0"/>
                    </a:p>
                    <a:p>
                      <a:r>
                        <a:rPr lang="fr-FR" sz="1300" dirty="0"/>
                        <a:t>quick</a:t>
                      </a:r>
                    </a:p>
                    <a:p>
                      <a:r>
                        <a:rPr lang="fr-FR" sz="1300" dirty="0"/>
                        <a:t>slow</a:t>
                      </a:r>
                    </a:p>
                    <a:p>
                      <a:r>
                        <a:rPr lang="fr-FR" sz="1300" dirty="0" err="1"/>
                        <a:t>small</a:t>
                      </a:r>
                      <a:endParaRPr lang="fr-FR" sz="1300" dirty="0"/>
                    </a:p>
                    <a:p>
                      <a:r>
                        <a:rPr lang="fr-FR" sz="1300" dirty="0" err="1"/>
                        <a:t>old</a:t>
                      </a:r>
                      <a:endParaRPr lang="fr-FR" sz="1300" dirty="0"/>
                    </a:p>
                    <a:p>
                      <a:endParaRPr lang="fr-FR" sz="1300" dirty="0"/>
                    </a:p>
                    <a:p>
                      <a:endParaRPr lang="fr-FR" sz="1300" dirty="0"/>
                    </a:p>
                    <a:p>
                      <a:r>
                        <a:rPr lang="fr-FR" sz="1300" dirty="0"/>
                        <a:t>hot</a:t>
                      </a:r>
                    </a:p>
                    <a:p>
                      <a:r>
                        <a:rPr lang="fr-FR" sz="1300" dirty="0" err="1"/>
                        <a:t>thin</a:t>
                      </a:r>
                      <a:endParaRPr lang="fr-FR" sz="1300" dirty="0"/>
                    </a:p>
                    <a:p>
                      <a:endParaRPr lang="fr-FR" sz="1300" dirty="0"/>
                    </a:p>
                  </a:txBody>
                  <a:tcPr marL="73228" marR="73228" marT="36614" marB="36614"/>
                </a:tc>
                <a:tc>
                  <a:txBody>
                    <a:bodyPr/>
                    <a:lstStyle/>
                    <a:p>
                      <a:endParaRPr lang="fr-FR" sz="1300" dirty="0">
                        <a:highlight>
                          <a:srgbClr val="00FF00"/>
                        </a:highlight>
                      </a:endParaRPr>
                    </a:p>
                    <a:p>
                      <a:r>
                        <a:rPr lang="fr-FR" sz="1300" dirty="0" err="1">
                          <a:highlight>
                            <a:srgbClr val="00FF00"/>
                          </a:highlight>
                        </a:rPr>
                        <a:t>Quicker</a:t>
                      </a:r>
                      <a:r>
                        <a:rPr lang="fr-FR" sz="1300" dirty="0">
                          <a:highlight>
                            <a:srgbClr val="00FF00"/>
                          </a:highlight>
                        </a:rPr>
                        <a:t> </a:t>
                      </a:r>
                      <a:r>
                        <a:rPr lang="fr-FR" sz="1300" dirty="0" err="1">
                          <a:highlight>
                            <a:srgbClr val="00FF00"/>
                          </a:highlight>
                        </a:rPr>
                        <a:t>than</a:t>
                      </a:r>
                      <a:endParaRPr lang="fr-FR" sz="1300" dirty="0">
                        <a:highlight>
                          <a:srgbClr val="00FF00"/>
                        </a:highlight>
                      </a:endParaRPr>
                    </a:p>
                    <a:p>
                      <a:r>
                        <a:rPr lang="fr-FR" sz="1300" dirty="0" err="1">
                          <a:highlight>
                            <a:srgbClr val="00FF00"/>
                          </a:highlight>
                        </a:rPr>
                        <a:t>Slower</a:t>
                      </a:r>
                      <a:r>
                        <a:rPr lang="fr-FR" sz="1300" dirty="0">
                          <a:highlight>
                            <a:srgbClr val="00FF00"/>
                          </a:highlight>
                        </a:rPr>
                        <a:t> </a:t>
                      </a:r>
                      <a:r>
                        <a:rPr lang="fr-FR" sz="1300" dirty="0" err="1">
                          <a:highlight>
                            <a:srgbClr val="00FF00"/>
                          </a:highlight>
                        </a:rPr>
                        <a:t>than</a:t>
                      </a:r>
                      <a:endParaRPr lang="fr-FR" sz="1300" dirty="0">
                        <a:highlight>
                          <a:srgbClr val="00FF00"/>
                        </a:highlight>
                      </a:endParaRPr>
                    </a:p>
                    <a:p>
                      <a:r>
                        <a:rPr lang="fr-FR" sz="1300" dirty="0" err="1">
                          <a:highlight>
                            <a:srgbClr val="00FF00"/>
                          </a:highlight>
                        </a:rPr>
                        <a:t>Smaller</a:t>
                      </a:r>
                      <a:r>
                        <a:rPr lang="fr-FR" sz="1300" dirty="0">
                          <a:highlight>
                            <a:srgbClr val="00FF00"/>
                          </a:highlight>
                        </a:rPr>
                        <a:t> </a:t>
                      </a:r>
                      <a:r>
                        <a:rPr lang="fr-FR" sz="1300" dirty="0" err="1">
                          <a:highlight>
                            <a:srgbClr val="00FF00"/>
                          </a:highlight>
                        </a:rPr>
                        <a:t>than</a:t>
                      </a:r>
                      <a:endParaRPr lang="fr-FR" sz="1300" dirty="0">
                        <a:highlight>
                          <a:srgbClr val="00FF00"/>
                        </a:highlight>
                      </a:endParaRPr>
                    </a:p>
                    <a:p>
                      <a:r>
                        <a:rPr lang="fr-FR" sz="1300" dirty="0" err="1">
                          <a:highlight>
                            <a:srgbClr val="00FF00"/>
                          </a:highlight>
                        </a:rPr>
                        <a:t>Older</a:t>
                      </a:r>
                      <a:r>
                        <a:rPr lang="fr-FR" sz="1300" dirty="0">
                          <a:highlight>
                            <a:srgbClr val="00FF00"/>
                          </a:highlight>
                        </a:rPr>
                        <a:t> </a:t>
                      </a:r>
                      <a:r>
                        <a:rPr lang="fr-FR" sz="1300" dirty="0" err="1">
                          <a:highlight>
                            <a:srgbClr val="00FF00"/>
                          </a:highlight>
                        </a:rPr>
                        <a:t>than</a:t>
                      </a:r>
                      <a:endParaRPr lang="fr-FR" sz="1300" dirty="0">
                        <a:highlight>
                          <a:srgbClr val="00FF00"/>
                        </a:highlight>
                      </a:endParaRPr>
                    </a:p>
                    <a:p>
                      <a:endParaRPr lang="fr-FR" sz="1300" dirty="0">
                        <a:highlight>
                          <a:srgbClr val="00FF00"/>
                        </a:highlight>
                      </a:endParaRPr>
                    </a:p>
                    <a:p>
                      <a:endParaRPr lang="fr-FR" sz="1300" dirty="0">
                        <a:highlight>
                          <a:srgbClr val="00FF00"/>
                        </a:highlight>
                      </a:endParaRPr>
                    </a:p>
                    <a:p>
                      <a:r>
                        <a:rPr lang="fr-FR" sz="1300" dirty="0">
                          <a:highlight>
                            <a:srgbClr val="00FF00"/>
                          </a:highlight>
                        </a:rPr>
                        <a:t>Hotter </a:t>
                      </a:r>
                      <a:r>
                        <a:rPr lang="fr-FR" sz="1300" dirty="0" err="1">
                          <a:highlight>
                            <a:srgbClr val="00FF00"/>
                          </a:highlight>
                        </a:rPr>
                        <a:t>than</a:t>
                      </a:r>
                      <a:endParaRPr lang="fr-FR" sz="1300" dirty="0">
                        <a:highlight>
                          <a:srgbClr val="00FF00"/>
                        </a:highlight>
                      </a:endParaRPr>
                    </a:p>
                    <a:p>
                      <a:r>
                        <a:rPr lang="fr-FR" sz="1300" dirty="0" err="1">
                          <a:highlight>
                            <a:srgbClr val="00FF00"/>
                          </a:highlight>
                        </a:rPr>
                        <a:t>Thinner</a:t>
                      </a:r>
                      <a:r>
                        <a:rPr lang="fr-FR" sz="1300" dirty="0">
                          <a:highlight>
                            <a:srgbClr val="00FF00"/>
                          </a:highlight>
                        </a:rPr>
                        <a:t> </a:t>
                      </a:r>
                      <a:r>
                        <a:rPr lang="fr-FR" sz="1300" dirty="0" err="1">
                          <a:highlight>
                            <a:srgbClr val="00FF00"/>
                          </a:highlight>
                        </a:rPr>
                        <a:t>than</a:t>
                      </a:r>
                      <a:endParaRPr lang="fr-FR" sz="1300" dirty="0">
                        <a:highlight>
                          <a:srgbClr val="00FF00"/>
                        </a:highlight>
                      </a:endParaRPr>
                    </a:p>
                    <a:p>
                      <a:endParaRPr lang="fr-FR" sz="1300" dirty="0">
                        <a:highlight>
                          <a:srgbClr val="00FF00"/>
                        </a:highlight>
                      </a:endParaRPr>
                    </a:p>
                  </a:txBody>
                  <a:tcPr marL="73228" marR="73228" marT="36614" marB="36614"/>
                </a:tc>
                <a:tc>
                  <a:txBody>
                    <a:bodyPr/>
                    <a:lstStyle/>
                    <a:p>
                      <a:endParaRPr lang="fr-FR" sz="1300" dirty="0">
                        <a:highlight>
                          <a:srgbClr val="00FF00"/>
                        </a:highlight>
                      </a:endParaRPr>
                    </a:p>
                    <a:p>
                      <a:r>
                        <a:rPr lang="fr-FR" sz="1300" dirty="0">
                          <a:highlight>
                            <a:srgbClr val="00FF00"/>
                          </a:highlight>
                        </a:rPr>
                        <a:t>The </a:t>
                      </a:r>
                      <a:r>
                        <a:rPr lang="fr-FR" sz="1300" dirty="0" err="1">
                          <a:highlight>
                            <a:srgbClr val="00FF00"/>
                          </a:highlight>
                        </a:rPr>
                        <a:t>quickest</a:t>
                      </a:r>
                      <a:endParaRPr lang="fr-FR" sz="1300" dirty="0">
                        <a:highlight>
                          <a:srgbClr val="00FF00"/>
                        </a:highlight>
                      </a:endParaRPr>
                    </a:p>
                    <a:p>
                      <a:r>
                        <a:rPr lang="fr-FR" sz="1300" dirty="0">
                          <a:highlight>
                            <a:srgbClr val="00FF00"/>
                          </a:highlight>
                        </a:rPr>
                        <a:t>The </a:t>
                      </a:r>
                      <a:r>
                        <a:rPr lang="fr-FR" sz="1300" dirty="0" err="1">
                          <a:highlight>
                            <a:srgbClr val="00FF00"/>
                          </a:highlight>
                        </a:rPr>
                        <a:t>slowest</a:t>
                      </a:r>
                      <a:endParaRPr lang="fr-FR" sz="1300" dirty="0">
                        <a:highlight>
                          <a:srgbClr val="00FF00"/>
                        </a:highlight>
                      </a:endParaRPr>
                    </a:p>
                    <a:p>
                      <a:r>
                        <a:rPr lang="fr-FR" sz="1300" dirty="0">
                          <a:highlight>
                            <a:srgbClr val="00FF00"/>
                          </a:highlight>
                        </a:rPr>
                        <a:t>The </a:t>
                      </a:r>
                      <a:r>
                        <a:rPr lang="fr-FR" sz="1300" dirty="0" err="1">
                          <a:highlight>
                            <a:srgbClr val="00FF00"/>
                          </a:highlight>
                        </a:rPr>
                        <a:t>smallest</a:t>
                      </a:r>
                      <a:endParaRPr lang="fr-FR" sz="1300" dirty="0">
                        <a:highlight>
                          <a:srgbClr val="00FF00"/>
                        </a:highlight>
                      </a:endParaRPr>
                    </a:p>
                    <a:p>
                      <a:r>
                        <a:rPr lang="fr-FR" sz="1300" dirty="0">
                          <a:highlight>
                            <a:srgbClr val="00FF00"/>
                          </a:highlight>
                        </a:rPr>
                        <a:t>The </a:t>
                      </a:r>
                      <a:r>
                        <a:rPr lang="fr-FR" sz="1300" dirty="0" err="1">
                          <a:highlight>
                            <a:srgbClr val="00FF00"/>
                          </a:highlight>
                        </a:rPr>
                        <a:t>oldest</a:t>
                      </a:r>
                      <a:endParaRPr lang="fr-FR" sz="1300" dirty="0">
                        <a:highlight>
                          <a:srgbClr val="00FF00"/>
                        </a:highlight>
                      </a:endParaRPr>
                    </a:p>
                    <a:p>
                      <a:endParaRPr lang="fr-FR" sz="1300" dirty="0">
                        <a:highlight>
                          <a:srgbClr val="00FF00"/>
                        </a:highlight>
                      </a:endParaRPr>
                    </a:p>
                    <a:p>
                      <a:endParaRPr lang="fr-FR" sz="1300" dirty="0">
                        <a:highlight>
                          <a:srgbClr val="00FF00"/>
                        </a:highlight>
                      </a:endParaRPr>
                    </a:p>
                    <a:p>
                      <a:r>
                        <a:rPr lang="fr-FR" sz="1300" dirty="0">
                          <a:highlight>
                            <a:srgbClr val="00FF00"/>
                          </a:highlight>
                        </a:rPr>
                        <a:t>The </a:t>
                      </a:r>
                      <a:r>
                        <a:rPr lang="fr-FR" sz="1300" dirty="0" err="1">
                          <a:highlight>
                            <a:srgbClr val="00FF00"/>
                          </a:highlight>
                        </a:rPr>
                        <a:t>hottest</a:t>
                      </a:r>
                      <a:endParaRPr lang="fr-FR" sz="1300" dirty="0">
                        <a:highlight>
                          <a:srgbClr val="00FF00"/>
                        </a:highlight>
                      </a:endParaRPr>
                    </a:p>
                    <a:p>
                      <a:r>
                        <a:rPr lang="fr-FR" sz="1300" dirty="0">
                          <a:highlight>
                            <a:srgbClr val="00FF00"/>
                          </a:highlight>
                        </a:rPr>
                        <a:t>The </a:t>
                      </a:r>
                      <a:r>
                        <a:rPr lang="fr-FR" sz="1300" dirty="0" err="1">
                          <a:highlight>
                            <a:srgbClr val="00FF00"/>
                          </a:highlight>
                        </a:rPr>
                        <a:t>thinnest</a:t>
                      </a:r>
                      <a:endParaRPr lang="fr-FR" sz="1300" dirty="0">
                        <a:highlight>
                          <a:srgbClr val="00FF00"/>
                        </a:highlight>
                      </a:endParaRPr>
                    </a:p>
                  </a:txBody>
                  <a:tcPr marL="73228" marR="73228" marT="36614" marB="36614"/>
                </a:tc>
                <a:extLst>
                  <a:ext uri="{0D108BD9-81ED-4DB2-BD59-A6C34878D82A}">
                    <a16:rowId xmlns:a16="http://schemas.microsoft.com/office/drawing/2014/main" val="3050189580"/>
                  </a:ext>
                </a:extLst>
              </a:tr>
              <a:tr h="883622">
                <a:tc>
                  <a:txBody>
                    <a:bodyPr/>
                    <a:lstStyle/>
                    <a:p>
                      <a:r>
                        <a:rPr lang="fr-FR" sz="1300"/>
                        <a:t>Adjectives ending in – Y</a:t>
                      </a:r>
                    </a:p>
                    <a:p>
                      <a:endParaRPr lang="fr-FR" sz="1300"/>
                    </a:p>
                    <a:p>
                      <a:r>
                        <a:rPr lang="fr-FR" sz="1300"/>
                        <a:t>Replace the y with « i » and add –er / -est</a:t>
                      </a:r>
                    </a:p>
                  </a:txBody>
                  <a:tcPr marL="73228" marR="73228" marT="36614" marB="36614"/>
                </a:tc>
                <a:tc>
                  <a:txBody>
                    <a:bodyPr/>
                    <a:lstStyle/>
                    <a:p>
                      <a:r>
                        <a:rPr lang="fr-FR" sz="1300" dirty="0" err="1"/>
                        <a:t>Shy</a:t>
                      </a:r>
                      <a:endParaRPr lang="fr-FR" sz="1300" dirty="0"/>
                    </a:p>
                    <a:p>
                      <a:r>
                        <a:rPr lang="fr-FR" sz="1300" dirty="0" err="1"/>
                        <a:t>Lazy</a:t>
                      </a:r>
                      <a:endParaRPr lang="fr-FR" sz="1300" dirty="0"/>
                    </a:p>
                    <a:p>
                      <a:r>
                        <a:rPr lang="fr-FR" sz="1300" dirty="0" err="1"/>
                        <a:t>angry</a:t>
                      </a:r>
                      <a:endParaRPr lang="fr-FR" sz="1300" dirty="0"/>
                    </a:p>
                  </a:txBody>
                  <a:tcPr marL="73228" marR="73228" marT="36614" marB="36614"/>
                </a:tc>
                <a:tc>
                  <a:txBody>
                    <a:bodyPr/>
                    <a:lstStyle/>
                    <a:p>
                      <a:r>
                        <a:rPr lang="fr-FR" sz="1300" dirty="0" err="1">
                          <a:highlight>
                            <a:srgbClr val="00FF00"/>
                          </a:highlight>
                        </a:rPr>
                        <a:t>Shier</a:t>
                      </a:r>
                      <a:r>
                        <a:rPr lang="fr-FR" sz="1300" dirty="0">
                          <a:highlight>
                            <a:srgbClr val="00FF00"/>
                          </a:highlight>
                        </a:rPr>
                        <a:t> </a:t>
                      </a:r>
                      <a:r>
                        <a:rPr lang="fr-FR" sz="1300" dirty="0" err="1">
                          <a:highlight>
                            <a:srgbClr val="00FF00"/>
                          </a:highlight>
                        </a:rPr>
                        <a:t>than</a:t>
                      </a:r>
                      <a:endParaRPr lang="fr-FR" sz="1300" dirty="0">
                        <a:highlight>
                          <a:srgbClr val="00FF00"/>
                        </a:highlight>
                      </a:endParaRPr>
                    </a:p>
                    <a:p>
                      <a:r>
                        <a:rPr lang="fr-FR" sz="1300" dirty="0" err="1">
                          <a:highlight>
                            <a:srgbClr val="00FF00"/>
                          </a:highlight>
                        </a:rPr>
                        <a:t>Lazier</a:t>
                      </a:r>
                      <a:r>
                        <a:rPr lang="fr-FR" sz="1300" dirty="0">
                          <a:highlight>
                            <a:srgbClr val="00FF00"/>
                          </a:highlight>
                        </a:rPr>
                        <a:t> </a:t>
                      </a:r>
                      <a:r>
                        <a:rPr lang="fr-FR" sz="1300" dirty="0" err="1">
                          <a:highlight>
                            <a:srgbClr val="00FF00"/>
                          </a:highlight>
                        </a:rPr>
                        <a:t>than</a:t>
                      </a:r>
                      <a:endParaRPr lang="fr-FR" sz="1300" dirty="0">
                        <a:highlight>
                          <a:srgbClr val="00FF00"/>
                        </a:highlight>
                      </a:endParaRPr>
                    </a:p>
                    <a:p>
                      <a:r>
                        <a:rPr lang="fr-FR" sz="1300" dirty="0" err="1">
                          <a:highlight>
                            <a:srgbClr val="00FF00"/>
                          </a:highlight>
                        </a:rPr>
                        <a:t>Angrier</a:t>
                      </a:r>
                      <a:r>
                        <a:rPr lang="fr-FR" sz="1300" dirty="0">
                          <a:highlight>
                            <a:srgbClr val="00FF00"/>
                          </a:highlight>
                        </a:rPr>
                        <a:t> </a:t>
                      </a:r>
                      <a:r>
                        <a:rPr lang="fr-FR" sz="1300" dirty="0" err="1">
                          <a:highlight>
                            <a:srgbClr val="00FF00"/>
                          </a:highlight>
                        </a:rPr>
                        <a:t>than</a:t>
                      </a:r>
                      <a:endParaRPr lang="fr-FR" sz="1300" dirty="0">
                        <a:highlight>
                          <a:srgbClr val="00FF00"/>
                        </a:highlight>
                      </a:endParaRPr>
                    </a:p>
                    <a:p>
                      <a:endParaRPr lang="fr-FR" sz="1300" dirty="0">
                        <a:highlight>
                          <a:srgbClr val="00FF00"/>
                        </a:highlight>
                      </a:endParaRPr>
                    </a:p>
                  </a:txBody>
                  <a:tcPr marL="73228" marR="73228" marT="36614" marB="36614"/>
                </a:tc>
                <a:tc>
                  <a:txBody>
                    <a:bodyPr/>
                    <a:lstStyle/>
                    <a:p>
                      <a:r>
                        <a:rPr lang="fr-FR" sz="1300" dirty="0">
                          <a:highlight>
                            <a:srgbClr val="00FF00"/>
                          </a:highlight>
                        </a:rPr>
                        <a:t>The </a:t>
                      </a:r>
                      <a:r>
                        <a:rPr lang="fr-FR" sz="1300" dirty="0" err="1">
                          <a:highlight>
                            <a:srgbClr val="00FF00"/>
                          </a:highlight>
                        </a:rPr>
                        <a:t>shiest</a:t>
                      </a:r>
                      <a:endParaRPr lang="fr-FR" sz="1300" dirty="0">
                        <a:highlight>
                          <a:srgbClr val="00FF00"/>
                        </a:highlight>
                      </a:endParaRPr>
                    </a:p>
                    <a:p>
                      <a:r>
                        <a:rPr lang="fr-FR" sz="1300" dirty="0">
                          <a:highlight>
                            <a:srgbClr val="00FF00"/>
                          </a:highlight>
                        </a:rPr>
                        <a:t>The </a:t>
                      </a:r>
                      <a:r>
                        <a:rPr lang="fr-FR" sz="1300" dirty="0" err="1">
                          <a:highlight>
                            <a:srgbClr val="00FF00"/>
                          </a:highlight>
                        </a:rPr>
                        <a:t>laziest</a:t>
                      </a:r>
                      <a:endParaRPr lang="fr-FR" sz="1300" dirty="0">
                        <a:highlight>
                          <a:srgbClr val="00FF00"/>
                        </a:highlight>
                      </a:endParaRPr>
                    </a:p>
                    <a:p>
                      <a:r>
                        <a:rPr lang="fr-FR" sz="1300" dirty="0">
                          <a:highlight>
                            <a:srgbClr val="00FF00"/>
                          </a:highlight>
                        </a:rPr>
                        <a:t>The </a:t>
                      </a:r>
                      <a:r>
                        <a:rPr lang="fr-FR" sz="1300" dirty="0" err="1">
                          <a:highlight>
                            <a:srgbClr val="00FF00"/>
                          </a:highlight>
                        </a:rPr>
                        <a:t>angriest</a:t>
                      </a:r>
                      <a:endParaRPr lang="fr-FR" sz="1300" dirty="0">
                        <a:highlight>
                          <a:srgbClr val="00FF00"/>
                        </a:highlight>
                      </a:endParaRPr>
                    </a:p>
                  </a:txBody>
                  <a:tcPr marL="73228" marR="73228" marT="36614" marB="36614"/>
                </a:tc>
                <a:extLst>
                  <a:ext uri="{0D108BD9-81ED-4DB2-BD59-A6C34878D82A}">
                    <a16:rowId xmlns:a16="http://schemas.microsoft.com/office/drawing/2014/main" val="3966514993"/>
                  </a:ext>
                </a:extLst>
              </a:tr>
              <a:tr h="883622">
                <a:tc>
                  <a:txBody>
                    <a:bodyPr/>
                    <a:lstStyle/>
                    <a:p>
                      <a:r>
                        <a:rPr lang="fr-FR" sz="1300"/>
                        <a:t>Long adjectives</a:t>
                      </a:r>
                    </a:p>
                    <a:p>
                      <a:r>
                        <a:rPr lang="fr-FR" sz="1300"/>
                        <a:t>Comparative : add more before</a:t>
                      </a:r>
                    </a:p>
                    <a:p>
                      <a:r>
                        <a:rPr lang="fr-FR" sz="1300"/>
                        <a:t>Superlative : </a:t>
                      </a:r>
                    </a:p>
                    <a:p>
                      <a:r>
                        <a:rPr lang="fr-FR" sz="1300"/>
                        <a:t>Add the most before</a:t>
                      </a:r>
                    </a:p>
                  </a:txBody>
                  <a:tcPr marL="73228" marR="73228" marT="36614" marB="36614"/>
                </a:tc>
                <a:tc>
                  <a:txBody>
                    <a:bodyPr/>
                    <a:lstStyle/>
                    <a:p>
                      <a:r>
                        <a:rPr lang="fr-FR" sz="1300" dirty="0" err="1"/>
                        <a:t>Energetic</a:t>
                      </a:r>
                      <a:endParaRPr lang="fr-FR" sz="1300" dirty="0"/>
                    </a:p>
                    <a:p>
                      <a:r>
                        <a:rPr lang="fr-FR" sz="1300" dirty="0"/>
                        <a:t>Sociable</a:t>
                      </a:r>
                    </a:p>
                  </a:txBody>
                  <a:tcPr marL="73228" marR="73228" marT="36614" marB="36614"/>
                </a:tc>
                <a:tc>
                  <a:txBody>
                    <a:bodyPr/>
                    <a:lstStyle/>
                    <a:p>
                      <a:r>
                        <a:rPr lang="fr-FR" sz="1300" dirty="0">
                          <a:highlight>
                            <a:srgbClr val="00FF00"/>
                          </a:highlight>
                        </a:rPr>
                        <a:t>More </a:t>
                      </a:r>
                      <a:r>
                        <a:rPr lang="fr-FR" sz="1300" dirty="0" err="1">
                          <a:highlight>
                            <a:srgbClr val="00FF00"/>
                          </a:highlight>
                        </a:rPr>
                        <a:t>energetic</a:t>
                      </a:r>
                      <a:r>
                        <a:rPr lang="fr-FR" sz="1300" dirty="0">
                          <a:highlight>
                            <a:srgbClr val="00FF00"/>
                          </a:highlight>
                        </a:rPr>
                        <a:t> </a:t>
                      </a:r>
                      <a:r>
                        <a:rPr lang="fr-FR" sz="1300" dirty="0" err="1">
                          <a:highlight>
                            <a:srgbClr val="00FF00"/>
                          </a:highlight>
                        </a:rPr>
                        <a:t>than</a:t>
                      </a:r>
                      <a:endParaRPr lang="fr-FR" sz="1300" dirty="0">
                        <a:highlight>
                          <a:srgbClr val="00FF00"/>
                        </a:highlight>
                      </a:endParaRPr>
                    </a:p>
                    <a:p>
                      <a:r>
                        <a:rPr lang="fr-FR" sz="1300" dirty="0">
                          <a:highlight>
                            <a:srgbClr val="00FF00"/>
                          </a:highlight>
                        </a:rPr>
                        <a:t>More sociable </a:t>
                      </a:r>
                      <a:r>
                        <a:rPr lang="fr-FR" sz="1300" dirty="0" err="1">
                          <a:highlight>
                            <a:srgbClr val="00FF00"/>
                          </a:highlight>
                        </a:rPr>
                        <a:t>than</a:t>
                      </a:r>
                      <a:endParaRPr lang="fr-FR" sz="1300" dirty="0">
                        <a:highlight>
                          <a:srgbClr val="00FF00"/>
                        </a:highlight>
                      </a:endParaRPr>
                    </a:p>
                  </a:txBody>
                  <a:tcPr marL="73228" marR="73228" marT="36614" marB="36614"/>
                </a:tc>
                <a:tc>
                  <a:txBody>
                    <a:bodyPr/>
                    <a:lstStyle/>
                    <a:p>
                      <a:r>
                        <a:rPr lang="fr-FR" sz="1300" dirty="0">
                          <a:highlight>
                            <a:srgbClr val="00FF00"/>
                          </a:highlight>
                        </a:rPr>
                        <a:t>The </a:t>
                      </a:r>
                      <a:r>
                        <a:rPr lang="fr-FR" sz="1300" dirty="0" err="1">
                          <a:highlight>
                            <a:srgbClr val="00FF00"/>
                          </a:highlight>
                        </a:rPr>
                        <a:t>most</a:t>
                      </a:r>
                      <a:r>
                        <a:rPr lang="fr-FR" sz="1300" dirty="0">
                          <a:highlight>
                            <a:srgbClr val="00FF00"/>
                          </a:highlight>
                        </a:rPr>
                        <a:t> </a:t>
                      </a:r>
                      <a:r>
                        <a:rPr lang="fr-FR" sz="1300" dirty="0" err="1">
                          <a:highlight>
                            <a:srgbClr val="00FF00"/>
                          </a:highlight>
                        </a:rPr>
                        <a:t>energetic</a:t>
                      </a:r>
                      <a:endParaRPr lang="fr-FR" sz="1300" dirty="0">
                        <a:highlight>
                          <a:srgbClr val="00FF00"/>
                        </a:highlight>
                      </a:endParaRPr>
                    </a:p>
                    <a:p>
                      <a:r>
                        <a:rPr lang="fr-FR" sz="1300" dirty="0">
                          <a:highlight>
                            <a:srgbClr val="00FF00"/>
                          </a:highlight>
                        </a:rPr>
                        <a:t>The </a:t>
                      </a:r>
                      <a:r>
                        <a:rPr lang="fr-FR" sz="1300" dirty="0" err="1">
                          <a:highlight>
                            <a:srgbClr val="00FF00"/>
                          </a:highlight>
                        </a:rPr>
                        <a:t>most</a:t>
                      </a:r>
                      <a:r>
                        <a:rPr lang="fr-FR" sz="1300" dirty="0">
                          <a:highlight>
                            <a:srgbClr val="00FF00"/>
                          </a:highlight>
                        </a:rPr>
                        <a:t> sociable.</a:t>
                      </a:r>
                    </a:p>
                  </a:txBody>
                  <a:tcPr marL="73228" marR="73228" marT="36614" marB="36614"/>
                </a:tc>
                <a:extLst>
                  <a:ext uri="{0D108BD9-81ED-4DB2-BD59-A6C34878D82A}">
                    <a16:rowId xmlns:a16="http://schemas.microsoft.com/office/drawing/2014/main" val="1857459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2494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EA86598-DA2C-41D5-BC0C-E877F8818E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0"/>
            <a:ext cx="6095990" cy="685800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4255730-A71C-F413-CC9F-60F9BF855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5557" y="637763"/>
            <a:ext cx="4310698" cy="1627274"/>
          </a:xfrm>
        </p:spPr>
        <p:txBody>
          <a:bodyPr anchor="t">
            <a:normAutofit/>
          </a:bodyPr>
          <a:lstStyle/>
          <a:p>
            <a:r>
              <a:rPr lang="fr-FR" sz="4800">
                <a:solidFill>
                  <a:schemeClr val="bg1"/>
                </a:solidFill>
              </a:rPr>
              <a:t>The exceptions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5556" y="2372156"/>
            <a:ext cx="457200" cy="45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3130965-0737-C7DD-454B-5D8F05032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556" y="2581065"/>
            <a:ext cx="4284416" cy="3633467"/>
          </a:xfrm>
        </p:spPr>
        <p:txBody>
          <a:bodyPr>
            <a:normAutofit/>
          </a:bodyPr>
          <a:lstStyle/>
          <a:p>
            <a:r>
              <a:rPr lang="fr-FR" sz="2000">
                <a:solidFill>
                  <a:schemeClr val="bg1"/>
                </a:solidFill>
              </a:rPr>
              <a:t>And yes, in English, we ALWAYS seem to have exceptions!</a:t>
            </a:r>
          </a:p>
          <a:p>
            <a:r>
              <a:rPr lang="fr-FR" sz="2000">
                <a:solidFill>
                  <a:schemeClr val="bg1"/>
                </a:solidFill>
              </a:rPr>
              <a:t>Here are the exceptions :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7F16C5A-0D41-47A9-B0A2-9C2AD7A8CF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5990" cy="6858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89EBAA89-004E-97A7-BB26-37FAE3959F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770559"/>
              </p:ext>
            </p:extLst>
          </p:nvPr>
        </p:nvGraphicFramePr>
        <p:xfrm>
          <a:off x="6739464" y="2220396"/>
          <a:ext cx="4305892" cy="2411502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240767">
                  <a:extLst>
                    <a:ext uri="{9D8B030D-6E8A-4147-A177-3AD203B41FA5}">
                      <a16:colId xmlns:a16="http://schemas.microsoft.com/office/drawing/2014/main" val="191371762"/>
                    </a:ext>
                  </a:extLst>
                </a:gridCol>
                <a:gridCol w="1608683">
                  <a:extLst>
                    <a:ext uri="{9D8B030D-6E8A-4147-A177-3AD203B41FA5}">
                      <a16:colId xmlns:a16="http://schemas.microsoft.com/office/drawing/2014/main" val="1134603054"/>
                    </a:ext>
                  </a:extLst>
                </a:gridCol>
                <a:gridCol w="1456442">
                  <a:extLst>
                    <a:ext uri="{9D8B030D-6E8A-4147-A177-3AD203B41FA5}">
                      <a16:colId xmlns:a16="http://schemas.microsoft.com/office/drawing/2014/main" val="2770416432"/>
                    </a:ext>
                  </a:extLst>
                </a:gridCol>
              </a:tblGrid>
              <a:tr h="401917">
                <a:tc>
                  <a:txBody>
                    <a:bodyPr/>
                    <a:lstStyle/>
                    <a:p>
                      <a:r>
                        <a:rPr lang="fr-FR" sz="1800"/>
                        <a:t>Adjective</a:t>
                      </a:r>
                    </a:p>
                  </a:txBody>
                  <a:tcPr marL="91345" marR="91345" marT="45672" marB="45672"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Comparative</a:t>
                      </a:r>
                    </a:p>
                  </a:txBody>
                  <a:tcPr marL="91345" marR="91345" marT="45672" marB="45672"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Superlative</a:t>
                      </a:r>
                    </a:p>
                  </a:txBody>
                  <a:tcPr marL="91345" marR="91345" marT="45672" marB="45672"/>
                </a:tc>
                <a:extLst>
                  <a:ext uri="{0D108BD9-81ED-4DB2-BD59-A6C34878D82A}">
                    <a16:rowId xmlns:a16="http://schemas.microsoft.com/office/drawing/2014/main" val="722322597"/>
                  </a:ext>
                </a:extLst>
              </a:tr>
              <a:tr h="401917">
                <a:tc>
                  <a:txBody>
                    <a:bodyPr/>
                    <a:lstStyle/>
                    <a:p>
                      <a:r>
                        <a:rPr lang="fr-FR" sz="1800"/>
                        <a:t>Good</a:t>
                      </a:r>
                    </a:p>
                  </a:txBody>
                  <a:tcPr marL="91345" marR="91345" marT="45672" marB="45672"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Better than</a:t>
                      </a:r>
                    </a:p>
                  </a:txBody>
                  <a:tcPr marL="91345" marR="91345" marT="45672" marB="45672"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The best</a:t>
                      </a:r>
                    </a:p>
                  </a:txBody>
                  <a:tcPr marL="91345" marR="91345" marT="45672" marB="45672"/>
                </a:tc>
                <a:extLst>
                  <a:ext uri="{0D108BD9-81ED-4DB2-BD59-A6C34878D82A}">
                    <a16:rowId xmlns:a16="http://schemas.microsoft.com/office/drawing/2014/main" val="1587232490"/>
                  </a:ext>
                </a:extLst>
              </a:tr>
              <a:tr h="401917">
                <a:tc>
                  <a:txBody>
                    <a:bodyPr/>
                    <a:lstStyle/>
                    <a:p>
                      <a:r>
                        <a:rPr lang="fr-FR" sz="1800"/>
                        <a:t>Bad</a:t>
                      </a:r>
                    </a:p>
                  </a:txBody>
                  <a:tcPr marL="91345" marR="91345" marT="45672" marB="45672"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Worse than</a:t>
                      </a:r>
                    </a:p>
                  </a:txBody>
                  <a:tcPr marL="91345" marR="91345" marT="45672" marB="45672"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The worst</a:t>
                      </a:r>
                    </a:p>
                  </a:txBody>
                  <a:tcPr marL="91345" marR="91345" marT="45672" marB="45672"/>
                </a:tc>
                <a:extLst>
                  <a:ext uri="{0D108BD9-81ED-4DB2-BD59-A6C34878D82A}">
                    <a16:rowId xmlns:a16="http://schemas.microsoft.com/office/drawing/2014/main" val="1184106511"/>
                  </a:ext>
                </a:extLst>
              </a:tr>
              <a:tr h="401917">
                <a:tc>
                  <a:txBody>
                    <a:bodyPr/>
                    <a:lstStyle/>
                    <a:p>
                      <a:r>
                        <a:rPr lang="fr-FR" sz="1800"/>
                        <a:t>Far</a:t>
                      </a:r>
                    </a:p>
                  </a:txBody>
                  <a:tcPr marL="91345" marR="91345" marT="45672" marB="45672"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Further than</a:t>
                      </a:r>
                    </a:p>
                  </a:txBody>
                  <a:tcPr marL="91345" marR="91345" marT="45672" marB="45672"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The furthest</a:t>
                      </a:r>
                    </a:p>
                  </a:txBody>
                  <a:tcPr marL="91345" marR="91345" marT="45672" marB="45672"/>
                </a:tc>
                <a:extLst>
                  <a:ext uri="{0D108BD9-81ED-4DB2-BD59-A6C34878D82A}">
                    <a16:rowId xmlns:a16="http://schemas.microsoft.com/office/drawing/2014/main" val="4216413757"/>
                  </a:ext>
                </a:extLst>
              </a:tr>
              <a:tr h="401917">
                <a:tc>
                  <a:txBody>
                    <a:bodyPr/>
                    <a:lstStyle/>
                    <a:p>
                      <a:r>
                        <a:rPr lang="fr-FR" sz="1800"/>
                        <a:t>Little</a:t>
                      </a:r>
                    </a:p>
                  </a:txBody>
                  <a:tcPr marL="91345" marR="91345" marT="45672" marB="45672"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Less than</a:t>
                      </a:r>
                    </a:p>
                  </a:txBody>
                  <a:tcPr marL="91345" marR="91345" marT="45672" marB="45672"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The least</a:t>
                      </a:r>
                    </a:p>
                  </a:txBody>
                  <a:tcPr marL="91345" marR="91345" marT="45672" marB="45672"/>
                </a:tc>
                <a:extLst>
                  <a:ext uri="{0D108BD9-81ED-4DB2-BD59-A6C34878D82A}">
                    <a16:rowId xmlns:a16="http://schemas.microsoft.com/office/drawing/2014/main" val="598814539"/>
                  </a:ext>
                </a:extLst>
              </a:tr>
              <a:tr h="401917">
                <a:tc>
                  <a:txBody>
                    <a:bodyPr/>
                    <a:lstStyle/>
                    <a:p>
                      <a:r>
                        <a:rPr lang="fr-FR" sz="1800"/>
                        <a:t>Much</a:t>
                      </a:r>
                    </a:p>
                  </a:txBody>
                  <a:tcPr marL="91345" marR="91345" marT="45672" marB="45672"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More than</a:t>
                      </a:r>
                    </a:p>
                  </a:txBody>
                  <a:tcPr marL="91345" marR="91345" marT="45672" marB="45672"/>
                </a:tc>
                <a:tc>
                  <a:txBody>
                    <a:bodyPr/>
                    <a:lstStyle/>
                    <a:p>
                      <a:r>
                        <a:rPr lang="fr-FR" sz="1800"/>
                        <a:t>The most</a:t>
                      </a:r>
                    </a:p>
                  </a:txBody>
                  <a:tcPr marL="91345" marR="91345" marT="45672" marB="45672"/>
                </a:tc>
                <a:extLst>
                  <a:ext uri="{0D108BD9-81ED-4DB2-BD59-A6C34878D82A}">
                    <a16:rowId xmlns:a16="http://schemas.microsoft.com/office/drawing/2014/main" val="25284234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0680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5504215-EB6E-BE0C-97AC-BDBB5B8BC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fr-FR">
                <a:solidFill>
                  <a:schemeClr val="bg1"/>
                </a:solidFill>
              </a:rPr>
              <a:t>Anything else?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F4BD68-B125-CFCA-F526-B5ED8A472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>
                <a:solidFill>
                  <a:schemeClr val="bg1"/>
                </a:solidFill>
              </a:rPr>
              <a:t>Yes, but only 2 things…</a:t>
            </a:r>
          </a:p>
          <a:p>
            <a:endParaRPr lang="fr-FR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fr-FR">
                <a:solidFill>
                  <a:schemeClr val="bg1"/>
                </a:solidFill>
              </a:rPr>
              <a:t>As ____ as (aussi____ que)</a:t>
            </a:r>
          </a:p>
          <a:p>
            <a:pPr marL="0" indent="0">
              <a:buNone/>
            </a:pPr>
            <a:r>
              <a:rPr lang="fr-FR">
                <a:solidFill>
                  <a:schemeClr val="bg1"/>
                </a:solidFill>
              </a:rPr>
              <a:t>As beautiful as</a:t>
            </a:r>
          </a:p>
          <a:p>
            <a:endParaRPr lang="fr-FR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fr-FR">
                <a:solidFill>
                  <a:schemeClr val="bg1"/>
                </a:solidFill>
              </a:rPr>
              <a:t>The same _____ as (come/le même _______ que </a:t>
            </a:r>
          </a:p>
          <a:p>
            <a:pPr marL="0" indent="0">
              <a:buNone/>
            </a:pPr>
            <a:r>
              <a:rPr lang="fr-FR">
                <a:solidFill>
                  <a:schemeClr val="bg1"/>
                </a:solidFill>
              </a:rPr>
              <a:t>The same hair colour as </a:t>
            </a: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57795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3D661C7-64C9-D1C3-6D31-5FB966CD1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fr-FR">
                <a:solidFill>
                  <a:schemeClr val="bg1"/>
                </a:solidFill>
              </a:rPr>
              <a:t>Question 1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E4A3A97-8F6D-CBB1-87B3-46E5EE9DD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600">
                <a:solidFill>
                  <a:schemeClr val="bg1"/>
                </a:solidFill>
              </a:rPr>
              <a:t>Cahokia, one of ___________ in the 11th century, had been totally abandoned by the time the Europeans arrived there in 1540.</a:t>
            </a:r>
          </a:p>
          <a:p>
            <a:pPr marL="0" indent="0">
              <a:buNone/>
            </a:pPr>
            <a:endParaRPr lang="fr-FR" sz="260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fr-FR" sz="2600">
                <a:solidFill>
                  <a:schemeClr val="bg1"/>
                </a:solidFill>
              </a:rPr>
              <a:t>a. America’s greatest cities</a:t>
            </a:r>
          </a:p>
          <a:p>
            <a:pPr marL="0" indent="0">
              <a:buNone/>
            </a:pPr>
            <a:r>
              <a:rPr lang="fr-FR" sz="2600">
                <a:solidFill>
                  <a:schemeClr val="bg1"/>
                </a:solidFill>
              </a:rPr>
              <a:t>b. The greatest city of America</a:t>
            </a:r>
          </a:p>
          <a:p>
            <a:pPr marL="0" indent="0">
              <a:buNone/>
            </a:pPr>
            <a:r>
              <a:rPr lang="fr-FR" sz="2600">
                <a:solidFill>
                  <a:schemeClr val="bg1"/>
                </a:solidFill>
              </a:rPr>
              <a:t>c. Americans’ greater city</a:t>
            </a:r>
          </a:p>
          <a:p>
            <a:pPr marL="0" indent="0">
              <a:buNone/>
            </a:pPr>
            <a:r>
              <a:rPr lang="fr-FR" sz="2600">
                <a:solidFill>
                  <a:schemeClr val="bg1"/>
                </a:solidFill>
              </a:rPr>
              <a:t>d. The American greater cities</a:t>
            </a: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97902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3D661C7-64C9-D1C3-6D31-5FB966CD1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fr-FR">
                <a:solidFill>
                  <a:schemeClr val="bg1"/>
                </a:solidFill>
              </a:rPr>
              <a:t>Question 1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E4A3A97-8F6D-CBB1-87B3-46E5EE9DD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600" dirty="0">
                <a:solidFill>
                  <a:schemeClr val="bg1"/>
                </a:solidFill>
              </a:rPr>
              <a:t>Cahokia, one of ___________ in the 11th century, </a:t>
            </a:r>
            <a:r>
              <a:rPr lang="fr-FR" sz="2600" dirty="0" err="1">
                <a:solidFill>
                  <a:schemeClr val="bg1"/>
                </a:solidFill>
              </a:rPr>
              <a:t>had</a:t>
            </a:r>
            <a:r>
              <a:rPr lang="fr-FR" sz="2600" dirty="0">
                <a:solidFill>
                  <a:schemeClr val="bg1"/>
                </a:solidFill>
              </a:rPr>
              <a:t> been </a:t>
            </a:r>
            <a:r>
              <a:rPr lang="fr-FR" sz="2600" dirty="0" err="1">
                <a:solidFill>
                  <a:schemeClr val="bg1"/>
                </a:solidFill>
              </a:rPr>
              <a:t>totally</a:t>
            </a:r>
            <a:r>
              <a:rPr lang="fr-FR" sz="2600" dirty="0">
                <a:solidFill>
                  <a:schemeClr val="bg1"/>
                </a:solidFill>
              </a:rPr>
              <a:t> </a:t>
            </a:r>
            <a:r>
              <a:rPr lang="fr-FR" sz="2600" dirty="0" err="1">
                <a:solidFill>
                  <a:schemeClr val="bg1"/>
                </a:solidFill>
              </a:rPr>
              <a:t>abandoned</a:t>
            </a:r>
            <a:r>
              <a:rPr lang="fr-FR" sz="2600" dirty="0">
                <a:solidFill>
                  <a:schemeClr val="bg1"/>
                </a:solidFill>
              </a:rPr>
              <a:t> by the time the </a:t>
            </a:r>
            <a:r>
              <a:rPr lang="fr-FR" sz="2600" dirty="0" err="1">
                <a:solidFill>
                  <a:schemeClr val="bg1"/>
                </a:solidFill>
              </a:rPr>
              <a:t>Europeans</a:t>
            </a:r>
            <a:r>
              <a:rPr lang="fr-FR" sz="2600" dirty="0">
                <a:solidFill>
                  <a:schemeClr val="bg1"/>
                </a:solidFill>
              </a:rPr>
              <a:t> </a:t>
            </a:r>
            <a:r>
              <a:rPr lang="fr-FR" sz="2600" dirty="0" err="1">
                <a:solidFill>
                  <a:schemeClr val="bg1"/>
                </a:solidFill>
              </a:rPr>
              <a:t>arrived</a:t>
            </a:r>
            <a:r>
              <a:rPr lang="fr-FR" sz="2600" dirty="0">
                <a:solidFill>
                  <a:schemeClr val="bg1"/>
                </a:solidFill>
              </a:rPr>
              <a:t> </a:t>
            </a:r>
            <a:r>
              <a:rPr lang="fr-FR" sz="2600" dirty="0" err="1">
                <a:solidFill>
                  <a:schemeClr val="bg1"/>
                </a:solidFill>
              </a:rPr>
              <a:t>there</a:t>
            </a:r>
            <a:r>
              <a:rPr lang="fr-FR" sz="2600" dirty="0">
                <a:solidFill>
                  <a:schemeClr val="bg1"/>
                </a:solidFill>
              </a:rPr>
              <a:t> in 1540.</a:t>
            </a:r>
          </a:p>
          <a:p>
            <a:pPr marL="0" indent="0">
              <a:buNone/>
            </a:pPr>
            <a:endParaRPr lang="fr-FR" sz="2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fr-FR" sz="2600" dirty="0">
                <a:solidFill>
                  <a:schemeClr val="bg1"/>
                </a:solidFill>
                <a:highlight>
                  <a:srgbClr val="00FF00"/>
                </a:highlight>
              </a:rPr>
              <a:t>a. </a:t>
            </a:r>
            <a:r>
              <a:rPr lang="fr-FR" sz="2600" dirty="0" err="1">
                <a:solidFill>
                  <a:schemeClr val="bg1"/>
                </a:solidFill>
                <a:highlight>
                  <a:srgbClr val="00FF00"/>
                </a:highlight>
              </a:rPr>
              <a:t>America’s</a:t>
            </a:r>
            <a:r>
              <a:rPr lang="fr-FR" sz="2600" dirty="0">
                <a:solidFill>
                  <a:schemeClr val="bg1"/>
                </a:solidFill>
                <a:highlight>
                  <a:srgbClr val="00FF00"/>
                </a:highlight>
              </a:rPr>
              <a:t> </a:t>
            </a:r>
            <a:r>
              <a:rPr lang="fr-FR" sz="2600" dirty="0" err="1">
                <a:solidFill>
                  <a:schemeClr val="bg1"/>
                </a:solidFill>
                <a:highlight>
                  <a:srgbClr val="00FF00"/>
                </a:highlight>
              </a:rPr>
              <a:t>greatest</a:t>
            </a:r>
            <a:r>
              <a:rPr lang="fr-FR" sz="2600" dirty="0">
                <a:solidFill>
                  <a:schemeClr val="bg1"/>
                </a:solidFill>
                <a:highlight>
                  <a:srgbClr val="00FF00"/>
                </a:highlight>
              </a:rPr>
              <a:t> </a:t>
            </a:r>
            <a:r>
              <a:rPr lang="fr-FR" sz="2600" dirty="0" err="1">
                <a:solidFill>
                  <a:schemeClr val="bg1"/>
                </a:solidFill>
                <a:highlight>
                  <a:srgbClr val="00FF00"/>
                </a:highlight>
              </a:rPr>
              <a:t>cities</a:t>
            </a:r>
            <a:endParaRPr lang="fr-FR" sz="2600" dirty="0">
              <a:solidFill>
                <a:schemeClr val="bg1"/>
              </a:solidFill>
              <a:highlight>
                <a:srgbClr val="00FF00"/>
              </a:highlight>
            </a:endParaRPr>
          </a:p>
          <a:p>
            <a:pPr marL="0" indent="0">
              <a:buNone/>
            </a:pPr>
            <a:r>
              <a:rPr lang="fr-FR" sz="2600" dirty="0">
                <a:solidFill>
                  <a:schemeClr val="bg1"/>
                </a:solidFill>
              </a:rPr>
              <a:t>b. The </a:t>
            </a:r>
            <a:r>
              <a:rPr lang="fr-FR" sz="2600" dirty="0" err="1">
                <a:solidFill>
                  <a:schemeClr val="bg1"/>
                </a:solidFill>
              </a:rPr>
              <a:t>greatest</a:t>
            </a:r>
            <a:r>
              <a:rPr lang="fr-FR" sz="2600" dirty="0">
                <a:solidFill>
                  <a:schemeClr val="bg1"/>
                </a:solidFill>
              </a:rPr>
              <a:t> city of America</a:t>
            </a:r>
          </a:p>
          <a:p>
            <a:pPr marL="0" indent="0">
              <a:buNone/>
            </a:pPr>
            <a:r>
              <a:rPr lang="fr-FR" sz="2600" dirty="0">
                <a:solidFill>
                  <a:schemeClr val="bg1"/>
                </a:solidFill>
              </a:rPr>
              <a:t>c. Americans’ </a:t>
            </a:r>
            <a:r>
              <a:rPr lang="fr-FR" sz="2600" dirty="0" err="1">
                <a:solidFill>
                  <a:schemeClr val="bg1"/>
                </a:solidFill>
              </a:rPr>
              <a:t>greater</a:t>
            </a:r>
            <a:r>
              <a:rPr lang="fr-FR" sz="2600" dirty="0">
                <a:solidFill>
                  <a:schemeClr val="bg1"/>
                </a:solidFill>
              </a:rPr>
              <a:t> city</a:t>
            </a:r>
          </a:p>
          <a:p>
            <a:pPr marL="0" indent="0">
              <a:buNone/>
            </a:pPr>
            <a:r>
              <a:rPr lang="fr-FR" sz="2600" dirty="0">
                <a:solidFill>
                  <a:schemeClr val="bg1"/>
                </a:solidFill>
              </a:rPr>
              <a:t>d. The American </a:t>
            </a:r>
            <a:r>
              <a:rPr lang="fr-FR" sz="2600" dirty="0" err="1">
                <a:solidFill>
                  <a:schemeClr val="bg1"/>
                </a:solidFill>
              </a:rPr>
              <a:t>greater</a:t>
            </a:r>
            <a:r>
              <a:rPr lang="fr-FR" sz="2600" dirty="0">
                <a:solidFill>
                  <a:schemeClr val="bg1"/>
                </a:solidFill>
              </a:rPr>
              <a:t> </a:t>
            </a:r>
            <a:r>
              <a:rPr lang="fr-FR" sz="2600" dirty="0" err="1">
                <a:solidFill>
                  <a:schemeClr val="bg1"/>
                </a:solidFill>
              </a:rPr>
              <a:t>cities</a:t>
            </a:r>
            <a:endParaRPr lang="fr-FR" sz="2600" dirty="0">
              <a:solidFill>
                <a:schemeClr val="bg1"/>
              </a:solidFill>
            </a:endParaRP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5244507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693</Words>
  <Application>Microsoft Office PowerPoint</Application>
  <PresentationFormat>Grand écran</PresentationFormat>
  <Paragraphs>240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7" baseType="lpstr">
      <vt:lpstr>Aptos</vt:lpstr>
      <vt:lpstr>Aptos Display</vt:lpstr>
      <vt:lpstr>Arial</vt:lpstr>
      <vt:lpstr>Thème Office</vt:lpstr>
      <vt:lpstr>Comparatives and Superlatives</vt:lpstr>
      <vt:lpstr>Definition : </vt:lpstr>
      <vt:lpstr>The Rules</vt:lpstr>
      <vt:lpstr>Your turn… complete the table</vt:lpstr>
      <vt:lpstr>Answers</vt:lpstr>
      <vt:lpstr>The exceptions</vt:lpstr>
      <vt:lpstr>Anything else?</vt:lpstr>
      <vt:lpstr>Question 1</vt:lpstr>
      <vt:lpstr>Question 1</vt:lpstr>
      <vt:lpstr>Question 2</vt:lpstr>
      <vt:lpstr>Question 2</vt:lpstr>
      <vt:lpstr>Question 3</vt:lpstr>
      <vt:lpstr>Question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BOUCHE Katie</dc:creator>
  <cp:lastModifiedBy>BOUCHE Katie</cp:lastModifiedBy>
  <cp:revision>1</cp:revision>
  <dcterms:created xsi:type="dcterms:W3CDTF">2024-10-07T14:46:27Z</dcterms:created>
  <dcterms:modified xsi:type="dcterms:W3CDTF">2024-10-08T10:56:39Z</dcterms:modified>
</cp:coreProperties>
</file>