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CHE Katie" userId="d242ab6c-043e-4c8b-ae94-0df708a87163" providerId="ADAL" clId="{CFA7525B-0B2F-4ABC-A511-723767B5B378}"/>
    <pc:docChg chg="custSel addSld modSld">
      <pc:chgData name="BOUCHE Katie" userId="d242ab6c-043e-4c8b-ae94-0df708a87163" providerId="ADAL" clId="{CFA7525B-0B2F-4ABC-A511-723767B5B378}" dt="2024-10-08T10:56:37.560" v="547" actId="13926"/>
      <pc:docMkLst>
        <pc:docMk/>
      </pc:docMkLst>
      <pc:sldChg chg="modSp add mod">
        <pc:chgData name="BOUCHE Katie" userId="d242ab6c-043e-4c8b-ae94-0df708a87163" providerId="ADAL" clId="{CFA7525B-0B2F-4ABC-A511-723767B5B378}" dt="2024-10-08T10:54:11.343" v="168" actId="20577"/>
        <pc:sldMkLst>
          <pc:docMk/>
          <pc:sldMk cId="4110486447" sldId="267"/>
        </pc:sldMkLst>
        <pc:spChg chg="mod">
          <ac:chgData name="BOUCHE Katie" userId="d242ab6c-043e-4c8b-ae94-0df708a87163" providerId="ADAL" clId="{CFA7525B-0B2F-4ABC-A511-723767B5B378}" dt="2024-10-08T10:50:24.340" v="52" actId="20577"/>
          <ac:spMkLst>
            <pc:docMk/>
            <pc:sldMk cId="4110486447" sldId="267"/>
            <ac:spMk id="2" creationId="{7FC10501-2CDE-71B5-52A5-F0463E66E3C2}"/>
          </ac:spMkLst>
        </pc:spChg>
        <pc:graphicFrameChg chg="modGraphic">
          <ac:chgData name="BOUCHE Katie" userId="d242ab6c-043e-4c8b-ae94-0df708a87163" providerId="ADAL" clId="{CFA7525B-0B2F-4ABC-A511-723767B5B378}" dt="2024-10-08T10:54:11.343" v="168" actId="20577"/>
          <ac:graphicFrameMkLst>
            <pc:docMk/>
            <pc:sldMk cId="4110486447" sldId="267"/>
            <ac:graphicFrameMk id="4" creationId="{F607E693-BC1D-5106-FB16-393F84129788}"/>
          </ac:graphicFrameMkLst>
        </pc:graphicFrameChg>
      </pc:sldChg>
      <pc:sldChg chg="modSp add mod">
        <pc:chgData name="BOUCHE Katie" userId="d242ab6c-043e-4c8b-ae94-0df708a87163" providerId="ADAL" clId="{CFA7525B-0B2F-4ABC-A511-723767B5B378}" dt="2024-10-08T10:56:37.560" v="547" actId="13926"/>
        <pc:sldMkLst>
          <pc:docMk/>
          <pc:sldMk cId="572494878" sldId="268"/>
        </pc:sldMkLst>
        <pc:spChg chg="mod">
          <ac:chgData name="BOUCHE Katie" userId="d242ab6c-043e-4c8b-ae94-0df708a87163" providerId="ADAL" clId="{CFA7525B-0B2F-4ABC-A511-723767B5B378}" dt="2024-10-08T10:56:37.560" v="547" actId="13926"/>
          <ac:spMkLst>
            <pc:docMk/>
            <pc:sldMk cId="572494878" sldId="268"/>
            <ac:spMk id="2" creationId="{7FC10501-2CDE-71B5-52A5-F0463E66E3C2}"/>
          </ac:spMkLst>
        </pc:spChg>
        <pc:graphicFrameChg chg="modGraphic">
          <ac:chgData name="BOUCHE Katie" userId="d242ab6c-043e-4c8b-ae94-0df708a87163" providerId="ADAL" clId="{CFA7525B-0B2F-4ABC-A511-723767B5B378}" dt="2024-10-08T10:56:26.559" v="539" actId="20577"/>
          <ac:graphicFrameMkLst>
            <pc:docMk/>
            <pc:sldMk cId="572494878" sldId="268"/>
            <ac:graphicFrameMk id="4" creationId="{F607E693-BC1D-5106-FB16-393F841297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BB2E5-BEAD-9B61-8C53-D34D1FCDE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04BBF7-3A2C-8595-E89A-D2861A993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775FD-33C2-F29C-C9EC-049E10FE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B1FB01-EE3A-8AFE-C4E7-B03B61FA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A90991-051A-B0AB-00EE-E100B9F4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05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7D311-A7EE-DDF0-6082-82EEFED7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EFB450-D9C6-9385-8D86-73A1D748D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D3FDA8-8E1E-2870-5AA1-096FD3A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108A4-F8C6-DF15-31E5-983977B1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BE251F-6F84-6614-7434-C2340CAB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8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5222C5-7850-BF73-4546-D0C261051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EF837D-8406-E5DC-07D5-74586EED5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DFC9B-A76E-6172-87FD-82BC1D6A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44A57-CA05-B437-C381-E57913F9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594C18-91E2-4C81-E1E2-19631520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1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AFD3D-8FBE-2906-3B0E-2CA96112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440B17-FFD2-877E-FE56-073BF51DC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ACB7EE-4CE1-AAB5-7C5A-86D954B8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2051D2-8A3B-4B83-E9B8-4011BF46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8ED165-2EB0-4B52-80CD-1258B1EA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71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B080B-8261-6C1C-08DE-C7A206F1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BF63BC-9DA5-A470-E782-96A02AF44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2C2123-6770-83CA-4C82-28C0B23F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CD061A-6139-DEE4-286E-3B9F8657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78B9C-A703-8D10-D7E8-852EB592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55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67275-6227-B90D-F332-7223AA22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0819C0-DDB2-942D-03B4-908167A8A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5432B3-A26B-DCD3-97C0-62ADCCA42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B90D04-B548-7BA4-290D-E78A56D0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739D41-E005-B712-1BE5-41677FA0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9DC1CE-F201-4B68-B080-652E79ED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8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E0571-45EF-77E7-546E-24459B27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B2AE2D-0A79-3E83-E966-D8BED0061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64BCEA-0381-EA0C-96F0-39D4ED790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41FA13-685F-3D8C-C6B0-A2305EDE8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2D8761-F8B7-F7B4-0358-77A7BDE18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104C39-FA66-1AF0-D693-A0FCF81A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768546-FFC0-1FA5-0720-E53C2C4B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14CF1E-C89D-5208-518B-A82CA68A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7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7E470-A14B-7F1E-9E16-BCD460B8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F6F75E-C2D8-10C1-7CDA-6B1885D9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9D9198-10E8-7468-620A-09042388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95AA6A-095F-E84B-6073-93E58611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8CDA1F-BB67-606E-2407-90B603E3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09439E-6C52-D053-3E0D-5F82116C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4BE86A-415F-BC98-6314-5D5EB389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F0062-9459-12BA-8081-8CF8F1DE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B7979A-8FA2-D0C6-E7D5-91E679F65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C91203-41D0-AEAB-9BAC-1F40EAD2B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EC891E-1C73-E7BE-48AA-F2B3DD2E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DCDAE1-D50B-E5B5-5E6F-93F7E809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5AC343-72BA-ADFF-976C-08E6669D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5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659B0-57C0-9EB4-21F4-50B679ED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14B1B9-3955-790F-989F-F04AB832E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FBB01-3390-6144-C9A4-FEE10462B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DFA1B8-CEFE-6331-F16A-9A12E94F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44172A-9E35-372A-2076-E117ED06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9A809-F0F7-95A3-F972-6EC1528E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8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D9B5C4-3012-2CD7-1562-DDB1484F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498F2F-5365-2349-6515-DE2BBBC67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C28B6-1771-4501-A829-10183AE5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3408A-5B84-4312-B549-C0FCB5E0FA8F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8A580-9848-2F4C-43BF-3D748B533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83B96-F3B2-79C6-300C-AD6484A68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9FDA44-46DB-408A-B85C-4943F36C42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8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92FA5D6-A039-1740-FB72-D67A39D5A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r-FR" sz="7200">
                <a:solidFill>
                  <a:schemeClr val="bg1"/>
                </a:solidFill>
              </a:rPr>
              <a:t>Comparatives and Superlatives</a:t>
            </a:r>
          </a:p>
        </p:txBody>
      </p:sp>
    </p:spTree>
    <p:extLst>
      <p:ext uri="{BB962C8B-B14F-4D97-AF65-F5344CB8AC3E}">
        <p14:creationId xmlns:p14="http://schemas.microsoft.com/office/powerpoint/2010/main" val="684640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err="1">
                <a:solidFill>
                  <a:schemeClr val="bg1"/>
                </a:solidFill>
              </a:rPr>
              <a:t>My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brother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says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my</a:t>
            </a:r>
            <a:r>
              <a:rPr lang="fr-FR" sz="2600" dirty="0">
                <a:solidFill>
                  <a:schemeClr val="bg1"/>
                </a:solidFill>
              </a:rPr>
              <a:t> passion for rock </a:t>
            </a:r>
            <a:r>
              <a:rPr lang="fr-FR" sz="2600" dirty="0" err="1">
                <a:solidFill>
                  <a:schemeClr val="bg1"/>
                </a:solidFill>
              </a:rPr>
              <a:t>climbing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is</a:t>
            </a:r>
            <a:r>
              <a:rPr lang="fr-FR" sz="2600" dirty="0">
                <a:solidFill>
                  <a:schemeClr val="bg1"/>
                </a:solidFill>
              </a:rPr>
              <a:t> the ________ </a:t>
            </a:r>
            <a:r>
              <a:rPr lang="fr-FR" sz="2600" dirty="0" err="1">
                <a:solidFill>
                  <a:schemeClr val="bg1"/>
                </a:solidFill>
              </a:rPr>
              <a:t>thing</a:t>
            </a:r>
            <a:r>
              <a:rPr lang="fr-FR" sz="2600" dirty="0">
                <a:solidFill>
                  <a:schemeClr val="bg1"/>
                </a:solidFill>
              </a:rPr>
              <a:t> about me.</a:t>
            </a:r>
          </a:p>
          <a:p>
            <a:pPr marL="0" indent="0"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a. </a:t>
            </a:r>
            <a:r>
              <a:rPr lang="fr-FR" sz="2600" dirty="0" err="1">
                <a:solidFill>
                  <a:schemeClr val="bg1"/>
                </a:solidFill>
              </a:rPr>
              <a:t>weirder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b. </a:t>
            </a:r>
            <a:r>
              <a:rPr lang="fr-FR" sz="2600" dirty="0" err="1">
                <a:solidFill>
                  <a:schemeClr val="bg1"/>
                </a:solidFill>
              </a:rPr>
              <a:t>weirdest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c. </a:t>
            </a:r>
            <a:r>
              <a:rPr lang="fr-FR" sz="2600" dirty="0" err="1">
                <a:solidFill>
                  <a:schemeClr val="bg1"/>
                </a:solidFill>
              </a:rPr>
              <a:t>weirdly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d. Weird as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29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err="1">
                <a:solidFill>
                  <a:schemeClr val="bg1"/>
                </a:solidFill>
              </a:rPr>
              <a:t>My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brother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says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my</a:t>
            </a:r>
            <a:r>
              <a:rPr lang="fr-FR" sz="2600" dirty="0">
                <a:solidFill>
                  <a:schemeClr val="bg1"/>
                </a:solidFill>
              </a:rPr>
              <a:t> passion for rock </a:t>
            </a:r>
            <a:r>
              <a:rPr lang="fr-FR" sz="2600" dirty="0" err="1">
                <a:solidFill>
                  <a:schemeClr val="bg1"/>
                </a:solidFill>
              </a:rPr>
              <a:t>climbing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is</a:t>
            </a: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 the </a:t>
            </a:r>
            <a:r>
              <a:rPr lang="fr-FR" sz="2600" dirty="0">
                <a:solidFill>
                  <a:schemeClr val="bg1"/>
                </a:solidFill>
              </a:rPr>
              <a:t>________ </a:t>
            </a:r>
            <a:r>
              <a:rPr lang="fr-FR" sz="2600" dirty="0" err="1">
                <a:solidFill>
                  <a:schemeClr val="bg1"/>
                </a:solidFill>
              </a:rPr>
              <a:t>thing</a:t>
            </a:r>
            <a:r>
              <a:rPr lang="fr-FR" sz="2600" dirty="0">
                <a:solidFill>
                  <a:schemeClr val="bg1"/>
                </a:solidFill>
              </a:rPr>
              <a:t> about me.</a:t>
            </a:r>
          </a:p>
          <a:p>
            <a:pPr marL="0" indent="0"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a. </a:t>
            </a:r>
            <a:r>
              <a:rPr lang="fr-FR" sz="2600" dirty="0" err="1">
                <a:solidFill>
                  <a:schemeClr val="bg1"/>
                </a:solidFill>
              </a:rPr>
              <a:t>weirder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b. </a:t>
            </a:r>
            <a:r>
              <a:rPr lang="fr-FR" sz="2600" dirty="0" err="1">
                <a:solidFill>
                  <a:schemeClr val="bg1"/>
                </a:solidFill>
                <a:highlight>
                  <a:srgbClr val="00FF00"/>
                </a:highlight>
              </a:rPr>
              <a:t>weirdest</a:t>
            </a:r>
            <a:endParaRPr lang="fr-FR" sz="2600" dirty="0">
              <a:solidFill>
                <a:schemeClr val="bg1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c. </a:t>
            </a:r>
            <a:r>
              <a:rPr lang="fr-FR" sz="2600" dirty="0" err="1">
                <a:solidFill>
                  <a:schemeClr val="bg1"/>
                </a:solidFill>
              </a:rPr>
              <a:t>weirdly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d. Weird as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361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I </a:t>
            </a:r>
            <a:r>
              <a:rPr lang="fr-FR" sz="2600" dirty="0" err="1">
                <a:solidFill>
                  <a:schemeClr val="bg1"/>
                </a:solidFill>
              </a:rPr>
              <a:t>can’t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think</a:t>
            </a:r>
            <a:r>
              <a:rPr lang="fr-FR" sz="2600" dirty="0">
                <a:solidFill>
                  <a:schemeClr val="bg1"/>
                </a:solidFill>
              </a:rPr>
              <a:t> of </a:t>
            </a:r>
            <a:r>
              <a:rPr lang="fr-FR" sz="2600" dirty="0" err="1">
                <a:solidFill>
                  <a:schemeClr val="bg1"/>
                </a:solidFill>
              </a:rPr>
              <a:t>any</a:t>
            </a:r>
            <a:r>
              <a:rPr lang="fr-FR" sz="2600" dirty="0">
                <a:solidFill>
                  <a:schemeClr val="bg1"/>
                </a:solidFill>
              </a:rPr>
              <a:t> job </a:t>
            </a:r>
            <a:r>
              <a:rPr lang="fr-FR" sz="2600" dirty="0" err="1">
                <a:solidFill>
                  <a:schemeClr val="bg1"/>
                </a:solidFill>
              </a:rPr>
              <a:t>that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is</a:t>
            </a:r>
            <a:r>
              <a:rPr lang="fr-FR" sz="2600" dirty="0">
                <a:solidFill>
                  <a:schemeClr val="bg1"/>
                </a:solidFill>
              </a:rPr>
              <a:t> ____ </a:t>
            </a:r>
            <a:r>
              <a:rPr lang="fr-FR" sz="2600" dirty="0" err="1">
                <a:solidFill>
                  <a:schemeClr val="bg1"/>
                </a:solidFill>
              </a:rPr>
              <a:t>than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writing</a:t>
            </a:r>
            <a:r>
              <a:rPr lang="fr-FR" sz="26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a. As hard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b. </a:t>
            </a:r>
            <a:r>
              <a:rPr lang="fr-FR" sz="2600" dirty="0" err="1">
                <a:solidFill>
                  <a:schemeClr val="bg1"/>
                </a:solidFill>
              </a:rPr>
              <a:t>hardest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c. </a:t>
            </a:r>
            <a:r>
              <a:rPr lang="fr-FR" sz="2600" dirty="0" err="1">
                <a:solidFill>
                  <a:schemeClr val="bg1"/>
                </a:solidFill>
              </a:rPr>
              <a:t>hardly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d. harder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6015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I </a:t>
            </a:r>
            <a:r>
              <a:rPr lang="fr-FR" sz="2600" dirty="0" err="1">
                <a:solidFill>
                  <a:schemeClr val="bg1"/>
                </a:solidFill>
              </a:rPr>
              <a:t>can’t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think</a:t>
            </a:r>
            <a:r>
              <a:rPr lang="fr-FR" sz="2600" dirty="0">
                <a:solidFill>
                  <a:schemeClr val="bg1"/>
                </a:solidFill>
              </a:rPr>
              <a:t> of </a:t>
            </a:r>
            <a:r>
              <a:rPr lang="fr-FR" sz="2600" dirty="0" err="1">
                <a:solidFill>
                  <a:schemeClr val="bg1"/>
                </a:solidFill>
              </a:rPr>
              <a:t>any</a:t>
            </a:r>
            <a:r>
              <a:rPr lang="fr-FR" sz="2600" dirty="0">
                <a:solidFill>
                  <a:schemeClr val="bg1"/>
                </a:solidFill>
              </a:rPr>
              <a:t> job </a:t>
            </a:r>
            <a:r>
              <a:rPr lang="fr-FR" sz="2600" dirty="0" err="1">
                <a:solidFill>
                  <a:schemeClr val="bg1"/>
                </a:solidFill>
              </a:rPr>
              <a:t>that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is</a:t>
            </a:r>
            <a:r>
              <a:rPr lang="fr-FR" sz="2600" dirty="0">
                <a:solidFill>
                  <a:schemeClr val="bg1"/>
                </a:solidFill>
              </a:rPr>
              <a:t> ____ </a:t>
            </a:r>
            <a:r>
              <a:rPr lang="fr-FR" sz="2600" dirty="0" err="1">
                <a:solidFill>
                  <a:schemeClr val="bg1"/>
                </a:solidFill>
                <a:highlight>
                  <a:srgbClr val="00FF00"/>
                </a:highlight>
              </a:rPr>
              <a:t>than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writing</a:t>
            </a:r>
            <a:r>
              <a:rPr lang="fr-FR" sz="26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a. As hard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b. </a:t>
            </a:r>
            <a:r>
              <a:rPr lang="fr-FR" sz="2600" dirty="0" err="1">
                <a:solidFill>
                  <a:schemeClr val="bg1"/>
                </a:solidFill>
              </a:rPr>
              <a:t>hardest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c. </a:t>
            </a:r>
            <a:r>
              <a:rPr lang="fr-FR" sz="2600" dirty="0" err="1">
                <a:solidFill>
                  <a:schemeClr val="bg1"/>
                </a:solidFill>
              </a:rPr>
              <a:t>hardly</a:t>
            </a: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d. harder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821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1271712-06E3-9A73-468E-2FABC92C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Definition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DB2399-290B-8C12-C1BD-925812524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A comparative compares 2 things</a:t>
            </a: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« John is taller than Peter »</a:t>
            </a:r>
          </a:p>
          <a:p>
            <a:pPr marL="0" indent="0">
              <a:buNone/>
            </a:pPr>
            <a:endParaRPr lang="fr-FR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A Superlative compares more than 2 things</a:t>
            </a: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« Jane is the nicest girl in the class »</a:t>
            </a:r>
          </a:p>
          <a:p>
            <a:pPr marL="0" indent="0">
              <a:buNone/>
            </a:pPr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8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C10501-2CDE-71B5-52A5-F0463E66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Rules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607E693-BC1D-5106-FB16-393F84129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47381"/>
              </p:ext>
            </p:extLst>
          </p:nvPr>
        </p:nvGraphicFramePr>
        <p:xfrm>
          <a:off x="643467" y="1799965"/>
          <a:ext cx="10905067" cy="414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307">
                  <a:extLst>
                    <a:ext uri="{9D8B030D-6E8A-4147-A177-3AD203B41FA5}">
                      <a16:colId xmlns:a16="http://schemas.microsoft.com/office/drawing/2014/main" val="4256726253"/>
                    </a:ext>
                  </a:extLst>
                </a:gridCol>
                <a:gridCol w="2123963">
                  <a:extLst>
                    <a:ext uri="{9D8B030D-6E8A-4147-A177-3AD203B41FA5}">
                      <a16:colId xmlns:a16="http://schemas.microsoft.com/office/drawing/2014/main" val="2386659792"/>
                    </a:ext>
                  </a:extLst>
                </a:gridCol>
                <a:gridCol w="2510496">
                  <a:extLst>
                    <a:ext uri="{9D8B030D-6E8A-4147-A177-3AD203B41FA5}">
                      <a16:colId xmlns:a16="http://schemas.microsoft.com/office/drawing/2014/main" val="4187502501"/>
                    </a:ext>
                  </a:extLst>
                </a:gridCol>
                <a:gridCol w="3226301">
                  <a:extLst>
                    <a:ext uri="{9D8B030D-6E8A-4147-A177-3AD203B41FA5}">
                      <a16:colId xmlns:a16="http://schemas.microsoft.com/office/drawing/2014/main" val="4054917502"/>
                    </a:ext>
                  </a:extLst>
                </a:gridCol>
              </a:tblGrid>
              <a:tr h="322205">
                <a:tc>
                  <a:txBody>
                    <a:bodyPr/>
                    <a:lstStyle/>
                    <a:p>
                      <a:r>
                        <a:rPr lang="fr-FR" sz="1400"/>
                        <a:t>Rule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Adjective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Comparative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Superlative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2016876930"/>
                  </a:ext>
                </a:extLst>
              </a:tr>
              <a:tr h="2055275">
                <a:tc>
                  <a:txBody>
                    <a:bodyPr/>
                    <a:lstStyle/>
                    <a:p>
                      <a:r>
                        <a:rPr lang="fr-FR" sz="1300"/>
                        <a:t>Short Adjectives :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Comparative – adjective +er and « than »</a:t>
                      </a:r>
                    </a:p>
                    <a:p>
                      <a:r>
                        <a:rPr lang="fr-FR" sz="1300"/>
                        <a:t>Superlative: </a:t>
                      </a:r>
                    </a:p>
                    <a:p>
                      <a:r>
                        <a:rPr lang="fr-FR" sz="1300"/>
                        <a:t>The + adjective +est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If the adjective ends in Consonant – Vowel – Consonant you must double the last consonant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  <a:p>
                      <a:r>
                        <a:rPr lang="fr-FR" sz="1300"/>
                        <a:t>Fast</a:t>
                      </a:r>
                    </a:p>
                    <a:p>
                      <a:r>
                        <a:rPr lang="fr-FR" sz="1300"/>
                        <a:t>Nice</a:t>
                      </a:r>
                    </a:p>
                    <a:p>
                      <a:r>
                        <a:rPr lang="fr-FR" sz="1300"/>
                        <a:t>Tall</a:t>
                      </a:r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Big</a:t>
                      </a:r>
                    </a:p>
                    <a:p>
                      <a:r>
                        <a:rPr lang="fr-FR" sz="1300"/>
                        <a:t>Fat</a:t>
                      </a:r>
                    </a:p>
                    <a:p>
                      <a:r>
                        <a:rPr lang="fr-FR" sz="1300"/>
                        <a:t>hot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  <a:p>
                      <a:r>
                        <a:rPr lang="fr-FR" sz="1300"/>
                        <a:t>Faster than</a:t>
                      </a:r>
                    </a:p>
                    <a:p>
                      <a:r>
                        <a:rPr lang="fr-FR" sz="1300"/>
                        <a:t>Nicer than</a:t>
                      </a:r>
                    </a:p>
                    <a:p>
                      <a:r>
                        <a:rPr lang="fr-FR" sz="1300"/>
                        <a:t>Taller than</a:t>
                      </a:r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Bigger than</a:t>
                      </a:r>
                    </a:p>
                    <a:p>
                      <a:r>
                        <a:rPr lang="fr-FR" sz="1300"/>
                        <a:t>Fatter than</a:t>
                      </a:r>
                    </a:p>
                    <a:p>
                      <a:r>
                        <a:rPr lang="fr-FR" sz="1300"/>
                        <a:t>Hotter than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  <a:p>
                      <a:r>
                        <a:rPr lang="fr-FR" sz="1300"/>
                        <a:t>The fastest</a:t>
                      </a:r>
                    </a:p>
                    <a:p>
                      <a:r>
                        <a:rPr lang="fr-FR" sz="1300"/>
                        <a:t>The nicest</a:t>
                      </a:r>
                    </a:p>
                    <a:p>
                      <a:r>
                        <a:rPr lang="fr-FR" sz="1300"/>
                        <a:t>The tallest</a:t>
                      </a:r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The biggest</a:t>
                      </a:r>
                    </a:p>
                    <a:p>
                      <a:r>
                        <a:rPr lang="fr-FR" sz="1300"/>
                        <a:t>The fattest</a:t>
                      </a:r>
                    </a:p>
                    <a:p>
                      <a:r>
                        <a:rPr lang="fr-FR" sz="1300"/>
                        <a:t>The hottest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050189580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Adjectives ending in – Y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Replace the y with « i » and add –er / -est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Happy</a:t>
                      </a:r>
                    </a:p>
                    <a:p>
                      <a:r>
                        <a:rPr lang="fr-FR" sz="1300"/>
                        <a:t>Funny</a:t>
                      </a:r>
                    </a:p>
                    <a:p>
                      <a:r>
                        <a:rPr lang="fr-FR" sz="1300"/>
                        <a:t>Healthy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Happier than</a:t>
                      </a:r>
                    </a:p>
                    <a:p>
                      <a:r>
                        <a:rPr lang="fr-FR" sz="1300"/>
                        <a:t>Funnier than</a:t>
                      </a:r>
                    </a:p>
                    <a:p>
                      <a:r>
                        <a:rPr lang="fr-FR" sz="1300"/>
                        <a:t>Healthier than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The happiest</a:t>
                      </a:r>
                    </a:p>
                    <a:p>
                      <a:r>
                        <a:rPr lang="fr-FR" sz="1300"/>
                        <a:t>The funniest</a:t>
                      </a:r>
                    </a:p>
                    <a:p>
                      <a:r>
                        <a:rPr lang="fr-FR" sz="1300"/>
                        <a:t>The healthiest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966514993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Long adjectives</a:t>
                      </a:r>
                    </a:p>
                    <a:p>
                      <a:r>
                        <a:rPr lang="fr-FR" sz="1300"/>
                        <a:t>Comparative : add more before</a:t>
                      </a:r>
                    </a:p>
                    <a:p>
                      <a:r>
                        <a:rPr lang="fr-FR" sz="1300"/>
                        <a:t>Superlative : </a:t>
                      </a:r>
                    </a:p>
                    <a:p>
                      <a:r>
                        <a:rPr lang="fr-FR" sz="1300"/>
                        <a:t>Add the most before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Important</a:t>
                      </a:r>
                    </a:p>
                    <a:p>
                      <a:r>
                        <a:rPr lang="fr-FR" sz="1300"/>
                        <a:t>Dangerous</a:t>
                      </a:r>
                    </a:p>
                    <a:p>
                      <a:r>
                        <a:rPr lang="fr-FR" sz="1300"/>
                        <a:t>intelligent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More important than</a:t>
                      </a:r>
                    </a:p>
                    <a:p>
                      <a:r>
                        <a:rPr lang="fr-FR" sz="1300"/>
                        <a:t>More dangerous than</a:t>
                      </a:r>
                    </a:p>
                    <a:p>
                      <a:r>
                        <a:rPr lang="fr-FR" sz="1300"/>
                        <a:t>More intelligent than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The most important</a:t>
                      </a:r>
                    </a:p>
                    <a:p>
                      <a:r>
                        <a:rPr lang="fr-FR" sz="1300"/>
                        <a:t>The most dangerous</a:t>
                      </a:r>
                    </a:p>
                    <a:p>
                      <a:r>
                        <a:rPr lang="fr-FR" sz="1300"/>
                        <a:t>The most intelligent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185745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56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C10501-2CDE-71B5-52A5-F0463E66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Your turn… complete the table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607E693-BC1D-5106-FB16-393F84129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18245"/>
              </p:ext>
            </p:extLst>
          </p:nvPr>
        </p:nvGraphicFramePr>
        <p:xfrm>
          <a:off x="643467" y="1799965"/>
          <a:ext cx="10905067" cy="414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307">
                  <a:extLst>
                    <a:ext uri="{9D8B030D-6E8A-4147-A177-3AD203B41FA5}">
                      <a16:colId xmlns:a16="http://schemas.microsoft.com/office/drawing/2014/main" val="4256726253"/>
                    </a:ext>
                  </a:extLst>
                </a:gridCol>
                <a:gridCol w="2123963">
                  <a:extLst>
                    <a:ext uri="{9D8B030D-6E8A-4147-A177-3AD203B41FA5}">
                      <a16:colId xmlns:a16="http://schemas.microsoft.com/office/drawing/2014/main" val="2386659792"/>
                    </a:ext>
                  </a:extLst>
                </a:gridCol>
                <a:gridCol w="2510496">
                  <a:extLst>
                    <a:ext uri="{9D8B030D-6E8A-4147-A177-3AD203B41FA5}">
                      <a16:colId xmlns:a16="http://schemas.microsoft.com/office/drawing/2014/main" val="4187502501"/>
                    </a:ext>
                  </a:extLst>
                </a:gridCol>
                <a:gridCol w="3226301">
                  <a:extLst>
                    <a:ext uri="{9D8B030D-6E8A-4147-A177-3AD203B41FA5}">
                      <a16:colId xmlns:a16="http://schemas.microsoft.com/office/drawing/2014/main" val="4054917502"/>
                    </a:ext>
                  </a:extLst>
                </a:gridCol>
              </a:tblGrid>
              <a:tr h="322205">
                <a:tc>
                  <a:txBody>
                    <a:bodyPr/>
                    <a:lstStyle/>
                    <a:p>
                      <a:r>
                        <a:rPr lang="fr-FR" sz="1400"/>
                        <a:t>Rule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Adjective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Comparative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Superlative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2016876930"/>
                  </a:ext>
                </a:extLst>
              </a:tr>
              <a:tr h="2055275">
                <a:tc>
                  <a:txBody>
                    <a:bodyPr/>
                    <a:lstStyle/>
                    <a:p>
                      <a:r>
                        <a:rPr lang="fr-FR" sz="1300"/>
                        <a:t>Short Adjectives :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Comparative – adjective +er and « than »</a:t>
                      </a:r>
                    </a:p>
                    <a:p>
                      <a:r>
                        <a:rPr lang="fr-FR" sz="1300"/>
                        <a:t>Superlative: </a:t>
                      </a:r>
                    </a:p>
                    <a:p>
                      <a:r>
                        <a:rPr lang="fr-FR" sz="1300"/>
                        <a:t>The + adjective +est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If the adjective ends in Consonant – Vowel – Consonant you must double the last consonant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  <a:p>
                      <a:r>
                        <a:rPr lang="fr-FR" sz="1300" dirty="0"/>
                        <a:t>quick</a:t>
                      </a:r>
                    </a:p>
                    <a:p>
                      <a:r>
                        <a:rPr lang="fr-FR" sz="1300" dirty="0"/>
                        <a:t>slow</a:t>
                      </a:r>
                    </a:p>
                    <a:p>
                      <a:r>
                        <a:rPr lang="fr-FR" sz="1300" dirty="0" err="1"/>
                        <a:t>small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old</a:t>
                      </a:r>
                      <a:endParaRPr lang="fr-FR" sz="1300" dirty="0"/>
                    </a:p>
                    <a:p>
                      <a:endParaRPr lang="fr-FR" sz="1300" dirty="0"/>
                    </a:p>
                    <a:p>
                      <a:endParaRPr lang="fr-FR" sz="1300" dirty="0"/>
                    </a:p>
                    <a:p>
                      <a:r>
                        <a:rPr lang="fr-FR" sz="1300" dirty="0"/>
                        <a:t>hot</a:t>
                      </a:r>
                    </a:p>
                    <a:p>
                      <a:r>
                        <a:rPr lang="fr-FR" sz="1300" dirty="0" err="1"/>
                        <a:t>thin</a:t>
                      </a:r>
                      <a:endParaRPr lang="fr-FR" sz="1300" dirty="0"/>
                    </a:p>
                    <a:p>
                      <a:endParaRPr lang="fr-FR" sz="1300" dirty="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050189580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Adjectives ending in – Y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Replace the y with « i » and add –er / -est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 err="1"/>
                        <a:t>Shy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Lazy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angry</a:t>
                      </a:r>
                      <a:endParaRPr lang="fr-FR" sz="1300" dirty="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966514993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Long adjectives</a:t>
                      </a:r>
                    </a:p>
                    <a:p>
                      <a:r>
                        <a:rPr lang="fr-FR" sz="1300"/>
                        <a:t>Comparative : add more before</a:t>
                      </a:r>
                    </a:p>
                    <a:p>
                      <a:r>
                        <a:rPr lang="fr-FR" sz="1300"/>
                        <a:t>Superlative : </a:t>
                      </a:r>
                    </a:p>
                    <a:p>
                      <a:r>
                        <a:rPr lang="fr-FR" sz="1300"/>
                        <a:t>Add the most before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 err="1"/>
                        <a:t>Energetic</a:t>
                      </a:r>
                      <a:endParaRPr lang="fr-FR" sz="1300" dirty="0"/>
                    </a:p>
                    <a:p>
                      <a:r>
                        <a:rPr lang="fr-FR" sz="1300" dirty="0"/>
                        <a:t>Sociable</a:t>
                      </a:r>
                    </a:p>
                    <a:p>
                      <a:r>
                        <a:rPr lang="fr-FR" sz="1300" dirty="0"/>
                        <a:t>communicative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185745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8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C10501-2CDE-71B5-52A5-F0463E66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highlight>
                  <a:srgbClr val="00FF00"/>
                </a:highlight>
                <a:latin typeface="+mj-lt"/>
                <a:ea typeface="+mj-ea"/>
                <a:cs typeface="+mj-cs"/>
              </a:rPr>
              <a:t>Answers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607E693-BC1D-5106-FB16-393F84129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84802"/>
              </p:ext>
            </p:extLst>
          </p:nvPr>
        </p:nvGraphicFramePr>
        <p:xfrm>
          <a:off x="643467" y="1799965"/>
          <a:ext cx="10905067" cy="414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483">
                  <a:extLst>
                    <a:ext uri="{9D8B030D-6E8A-4147-A177-3AD203B41FA5}">
                      <a16:colId xmlns:a16="http://schemas.microsoft.com/office/drawing/2014/main" val="4256726253"/>
                    </a:ext>
                  </a:extLst>
                </a:gridCol>
                <a:gridCol w="2401787">
                  <a:extLst>
                    <a:ext uri="{9D8B030D-6E8A-4147-A177-3AD203B41FA5}">
                      <a16:colId xmlns:a16="http://schemas.microsoft.com/office/drawing/2014/main" val="2386659792"/>
                    </a:ext>
                  </a:extLst>
                </a:gridCol>
                <a:gridCol w="2510496">
                  <a:extLst>
                    <a:ext uri="{9D8B030D-6E8A-4147-A177-3AD203B41FA5}">
                      <a16:colId xmlns:a16="http://schemas.microsoft.com/office/drawing/2014/main" val="4187502501"/>
                    </a:ext>
                  </a:extLst>
                </a:gridCol>
                <a:gridCol w="3226301">
                  <a:extLst>
                    <a:ext uri="{9D8B030D-6E8A-4147-A177-3AD203B41FA5}">
                      <a16:colId xmlns:a16="http://schemas.microsoft.com/office/drawing/2014/main" val="4054917502"/>
                    </a:ext>
                  </a:extLst>
                </a:gridCol>
              </a:tblGrid>
              <a:tr h="322205">
                <a:tc>
                  <a:txBody>
                    <a:bodyPr/>
                    <a:lstStyle/>
                    <a:p>
                      <a:r>
                        <a:rPr lang="fr-FR" sz="1400"/>
                        <a:t>Rule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Adjective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Comparative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Superlative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2016876930"/>
                  </a:ext>
                </a:extLst>
              </a:tr>
              <a:tr h="2055275">
                <a:tc>
                  <a:txBody>
                    <a:bodyPr/>
                    <a:lstStyle/>
                    <a:p>
                      <a:r>
                        <a:rPr lang="fr-FR" sz="1300" dirty="0"/>
                        <a:t>Short Adjectives :</a:t>
                      </a:r>
                    </a:p>
                    <a:p>
                      <a:endParaRPr lang="fr-FR" sz="1300" dirty="0"/>
                    </a:p>
                    <a:p>
                      <a:r>
                        <a:rPr lang="fr-FR" sz="1300" dirty="0"/>
                        <a:t>Comparative – adjective +er and « </a:t>
                      </a:r>
                      <a:r>
                        <a:rPr lang="fr-FR" sz="1300" dirty="0" err="1"/>
                        <a:t>than</a:t>
                      </a:r>
                      <a:r>
                        <a:rPr lang="fr-FR" sz="1300" dirty="0"/>
                        <a:t> »</a:t>
                      </a:r>
                    </a:p>
                    <a:p>
                      <a:r>
                        <a:rPr lang="fr-FR" sz="1300" dirty="0"/>
                        <a:t>Superlative: </a:t>
                      </a:r>
                    </a:p>
                    <a:p>
                      <a:r>
                        <a:rPr lang="fr-FR" sz="1300" dirty="0"/>
                        <a:t>The + adjective +est</a:t>
                      </a:r>
                    </a:p>
                    <a:p>
                      <a:endParaRPr lang="fr-FR" sz="1300" dirty="0"/>
                    </a:p>
                    <a:p>
                      <a:r>
                        <a:rPr lang="fr-FR" sz="1300" dirty="0"/>
                        <a:t>If the adjective ends in Consonant – </a:t>
                      </a:r>
                      <a:r>
                        <a:rPr lang="fr-FR" sz="1300" dirty="0" err="1"/>
                        <a:t>Vowel</a:t>
                      </a:r>
                      <a:r>
                        <a:rPr lang="fr-FR" sz="1300" dirty="0"/>
                        <a:t> – Consonant </a:t>
                      </a:r>
                      <a:r>
                        <a:rPr lang="fr-FR" sz="1300" dirty="0" err="1"/>
                        <a:t>you</a:t>
                      </a:r>
                      <a:r>
                        <a:rPr lang="fr-FR" sz="1300" dirty="0"/>
                        <a:t> must double the last consonant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  <a:p>
                      <a:r>
                        <a:rPr lang="fr-FR" sz="1300" dirty="0"/>
                        <a:t>quick</a:t>
                      </a:r>
                    </a:p>
                    <a:p>
                      <a:r>
                        <a:rPr lang="fr-FR" sz="1300" dirty="0"/>
                        <a:t>slow</a:t>
                      </a:r>
                    </a:p>
                    <a:p>
                      <a:r>
                        <a:rPr lang="fr-FR" sz="1300" dirty="0" err="1"/>
                        <a:t>small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old</a:t>
                      </a:r>
                      <a:endParaRPr lang="fr-FR" sz="1300" dirty="0"/>
                    </a:p>
                    <a:p>
                      <a:endParaRPr lang="fr-FR" sz="1300" dirty="0"/>
                    </a:p>
                    <a:p>
                      <a:endParaRPr lang="fr-FR" sz="1300" dirty="0"/>
                    </a:p>
                    <a:p>
                      <a:r>
                        <a:rPr lang="fr-FR" sz="1300" dirty="0"/>
                        <a:t>hot</a:t>
                      </a:r>
                    </a:p>
                    <a:p>
                      <a:r>
                        <a:rPr lang="fr-FR" sz="1300" dirty="0" err="1"/>
                        <a:t>thin</a:t>
                      </a:r>
                      <a:endParaRPr lang="fr-FR" sz="1300" dirty="0"/>
                    </a:p>
                    <a:p>
                      <a:endParaRPr lang="fr-FR" sz="1300" dirty="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Quicker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Slower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Smaller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Older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Hotter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Thinner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quickest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slowest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smallest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oldest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hottest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thinnest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050189580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Adjectives ending in – Y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Replace the y with « i » and add –er / -est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 err="1"/>
                        <a:t>Shy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Lazy</a:t>
                      </a:r>
                      <a:endParaRPr lang="fr-FR" sz="1300" dirty="0"/>
                    </a:p>
                    <a:p>
                      <a:r>
                        <a:rPr lang="fr-FR" sz="1300" dirty="0" err="1"/>
                        <a:t>angry</a:t>
                      </a:r>
                      <a:endParaRPr lang="fr-FR" sz="1300" dirty="0"/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Shier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Lazier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Angrier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shiest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laziest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angriest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3966514993"/>
                  </a:ext>
                </a:extLst>
              </a:tr>
              <a:tr h="883622">
                <a:tc>
                  <a:txBody>
                    <a:bodyPr/>
                    <a:lstStyle/>
                    <a:p>
                      <a:r>
                        <a:rPr lang="fr-FR" sz="1300"/>
                        <a:t>Long adjectives</a:t>
                      </a:r>
                    </a:p>
                    <a:p>
                      <a:r>
                        <a:rPr lang="fr-FR" sz="1300"/>
                        <a:t>Comparative : add more before</a:t>
                      </a:r>
                    </a:p>
                    <a:p>
                      <a:r>
                        <a:rPr lang="fr-FR" sz="1300"/>
                        <a:t>Superlative : </a:t>
                      </a:r>
                    </a:p>
                    <a:p>
                      <a:r>
                        <a:rPr lang="fr-FR" sz="1300"/>
                        <a:t>Add the most before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 err="1"/>
                        <a:t>Energetic</a:t>
                      </a:r>
                      <a:endParaRPr lang="fr-FR" sz="1300" dirty="0"/>
                    </a:p>
                    <a:p>
                      <a:r>
                        <a:rPr lang="fr-FR" sz="1300" dirty="0"/>
                        <a:t>Sociable</a:t>
                      </a: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More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energetic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More sociable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than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</a:txBody>
                  <a:tcPr marL="73228" marR="73228" marT="36614" marB="36614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most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energetic</a:t>
                      </a:r>
                      <a:endParaRPr lang="fr-FR" sz="1300" dirty="0">
                        <a:highlight>
                          <a:srgbClr val="00FF00"/>
                        </a:highlight>
                      </a:endParaRPr>
                    </a:p>
                    <a:p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fr-FR" sz="1300" dirty="0" err="1">
                          <a:highlight>
                            <a:srgbClr val="00FF00"/>
                          </a:highlight>
                        </a:rPr>
                        <a:t>most</a:t>
                      </a:r>
                      <a:r>
                        <a:rPr lang="fr-FR" sz="1300" dirty="0">
                          <a:highlight>
                            <a:srgbClr val="00FF00"/>
                          </a:highlight>
                        </a:rPr>
                        <a:t> sociable.</a:t>
                      </a:r>
                    </a:p>
                  </a:txBody>
                  <a:tcPr marL="73228" marR="73228" marT="36614" marB="36614"/>
                </a:tc>
                <a:extLst>
                  <a:ext uri="{0D108BD9-81ED-4DB2-BD59-A6C34878D82A}">
                    <a16:rowId xmlns:a16="http://schemas.microsoft.com/office/drawing/2014/main" val="185745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49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A86598-DA2C-41D5-BC0C-E877F881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255730-A71C-F413-CC9F-60F9BF85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7" y="637763"/>
            <a:ext cx="4310698" cy="1627274"/>
          </a:xfrm>
        </p:spPr>
        <p:txBody>
          <a:bodyPr anchor="t">
            <a:normAutofit/>
          </a:bodyPr>
          <a:lstStyle/>
          <a:p>
            <a:r>
              <a:rPr lang="fr-FR" sz="4800">
                <a:solidFill>
                  <a:schemeClr val="bg1"/>
                </a:solidFill>
              </a:rPr>
              <a:t>The exceptions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56" y="2372156"/>
            <a:ext cx="457200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130965-0737-C7DD-454B-5D8F0503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56" y="2581065"/>
            <a:ext cx="4284416" cy="3633467"/>
          </a:xfrm>
        </p:spPr>
        <p:txBody>
          <a:bodyPr>
            <a:norm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And yes, in English, we ALWAYS seem to have exceptions!</a:t>
            </a:r>
          </a:p>
          <a:p>
            <a:r>
              <a:rPr lang="fr-FR" sz="2000">
                <a:solidFill>
                  <a:schemeClr val="bg1"/>
                </a:solidFill>
              </a:rPr>
              <a:t>Here are the exceptions 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F16C5A-0D41-47A9-B0A2-9C2AD7A8C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9EBAA89-004E-97A7-BB26-37FAE395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70559"/>
              </p:ext>
            </p:extLst>
          </p:nvPr>
        </p:nvGraphicFramePr>
        <p:xfrm>
          <a:off x="6739464" y="2220396"/>
          <a:ext cx="4305892" cy="24115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40767">
                  <a:extLst>
                    <a:ext uri="{9D8B030D-6E8A-4147-A177-3AD203B41FA5}">
                      <a16:colId xmlns:a16="http://schemas.microsoft.com/office/drawing/2014/main" val="191371762"/>
                    </a:ext>
                  </a:extLst>
                </a:gridCol>
                <a:gridCol w="1608683">
                  <a:extLst>
                    <a:ext uri="{9D8B030D-6E8A-4147-A177-3AD203B41FA5}">
                      <a16:colId xmlns:a16="http://schemas.microsoft.com/office/drawing/2014/main" val="1134603054"/>
                    </a:ext>
                  </a:extLst>
                </a:gridCol>
                <a:gridCol w="1456442">
                  <a:extLst>
                    <a:ext uri="{9D8B030D-6E8A-4147-A177-3AD203B41FA5}">
                      <a16:colId xmlns:a16="http://schemas.microsoft.com/office/drawing/2014/main" val="2770416432"/>
                    </a:ext>
                  </a:extLst>
                </a:gridCol>
              </a:tblGrid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Adjective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Comparative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Superlative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722322597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Good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Better than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The best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1587232490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Bad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Worse than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The worst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1184106511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Far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Further than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The furthest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4216413757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Little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Less than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The least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598814539"/>
                  </a:ext>
                </a:extLst>
              </a:tr>
              <a:tr h="401917">
                <a:tc>
                  <a:txBody>
                    <a:bodyPr/>
                    <a:lstStyle/>
                    <a:p>
                      <a:r>
                        <a:rPr lang="fr-FR" sz="1800"/>
                        <a:t>Much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More than</a:t>
                      </a:r>
                    </a:p>
                  </a:txBody>
                  <a:tcPr marL="91345" marR="91345" marT="45672" marB="45672"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The most</a:t>
                      </a:r>
                    </a:p>
                  </a:txBody>
                  <a:tcPr marL="91345" marR="91345" marT="45672" marB="45672"/>
                </a:tc>
                <a:extLst>
                  <a:ext uri="{0D108BD9-81ED-4DB2-BD59-A6C34878D82A}">
                    <a16:rowId xmlns:a16="http://schemas.microsoft.com/office/drawing/2014/main" val="252842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68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504215-EB6E-BE0C-97AC-BDBB5B8B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Anything else?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4BD68-B125-CFCA-F526-B5ED8A472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Yes, but only 2 things…</a:t>
            </a:r>
          </a:p>
          <a:p>
            <a:endParaRPr lang="fr-FR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As ____ as (aussi____ que)</a:t>
            </a: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As beautiful as</a:t>
            </a:r>
          </a:p>
          <a:p>
            <a:endParaRPr lang="fr-FR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The same _____ as (come/le même _______ que </a:t>
            </a:r>
          </a:p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The same hair colour as 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779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Question 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>
                <a:solidFill>
                  <a:schemeClr val="bg1"/>
                </a:solidFill>
              </a:rPr>
              <a:t>Cahokia, one of ___________ in the 11th century, had been totally abandoned by the time the Europeans arrived there in 1540.</a:t>
            </a:r>
          </a:p>
          <a:p>
            <a:pPr marL="0" indent="0">
              <a:buNone/>
            </a:pPr>
            <a:endParaRPr lang="fr-FR" sz="26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>
                <a:solidFill>
                  <a:schemeClr val="bg1"/>
                </a:solidFill>
              </a:rPr>
              <a:t>a. America’s greatest cities</a:t>
            </a:r>
          </a:p>
          <a:p>
            <a:pPr marL="0" indent="0">
              <a:buNone/>
            </a:pPr>
            <a:r>
              <a:rPr lang="fr-FR" sz="2600">
                <a:solidFill>
                  <a:schemeClr val="bg1"/>
                </a:solidFill>
              </a:rPr>
              <a:t>b. The greatest city of America</a:t>
            </a:r>
          </a:p>
          <a:p>
            <a:pPr marL="0" indent="0">
              <a:buNone/>
            </a:pPr>
            <a:r>
              <a:rPr lang="fr-FR" sz="2600">
                <a:solidFill>
                  <a:schemeClr val="bg1"/>
                </a:solidFill>
              </a:rPr>
              <a:t>c. Americans’ greater city</a:t>
            </a:r>
          </a:p>
          <a:p>
            <a:pPr marL="0" indent="0">
              <a:buNone/>
            </a:pPr>
            <a:r>
              <a:rPr lang="fr-FR" sz="2600">
                <a:solidFill>
                  <a:schemeClr val="bg1"/>
                </a:solidFill>
              </a:rPr>
              <a:t>d. The American greater cities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790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D661C7-64C9-D1C3-6D31-5FB966CD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Question 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A3A97-8F6D-CBB1-87B3-46E5EE9D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Cahokia, one of ___________ in the 11th century, </a:t>
            </a:r>
            <a:r>
              <a:rPr lang="fr-FR" sz="2600" dirty="0" err="1">
                <a:solidFill>
                  <a:schemeClr val="bg1"/>
                </a:solidFill>
              </a:rPr>
              <a:t>had</a:t>
            </a:r>
            <a:r>
              <a:rPr lang="fr-FR" sz="2600" dirty="0">
                <a:solidFill>
                  <a:schemeClr val="bg1"/>
                </a:solidFill>
              </a:rPr>
              <a:t> been </a:t>
            </a:r>
            <a:r>
              <a:rPr lang="fr-FR" sz="2600" dirty="0" err="1">
                <a:solidFill>
                  <a:schemeClr val="bg1"/>
                </a:solidFill>
              </a:rPr>
              <a:t>totally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abandoned</a:t>
            </a:r>
            <a:r>
              <a:rPr lang="fr-FR" sz="2600" dirty="0">
                <a:solidFill>
                  <a:schemeClr val="bg1"/>
                </a:solidFill>
              </a:rPr>
              <a:t> by the time the </a:t>
            </a:r>
            <a:r>
              <a:rPr lang="fr-FR" sz="2600" dirty="0" err="1">
                <a:solidFill>
                  <a:schemeClr val="bg1"/>
                </a:solidFill>
              </a:rPr>
              <a:t>Europeans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arrived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there</a:t>
            </a:r>
            <a:r>
              <a:rPr lang="fr-FR" sz="2600" dirty="0">
                <a:solidFill>
                  <a:schemeClr val="bg1"/>
                </a:solidFill>
              </a:rPr>
              <a:t> in 1540.</a:t>
            </a:r>
          </a:p>
          <a:p>
            <a:pPr marL="0" indent="0">
              <a:buNone/>
            </a:pPr>
            <a:endParaRPr lang="fr-FR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a. </a:t>
            </a:r>
            <a:r>
              <a:rPr lang="fr-FR" sz="2600" dirty="0" err="1">
                <a:solidFill>
                  <a:schemeClr val="bg1"/>
                </a:solidFill>
                <a:highlight>
                  <a:srgbClr val="00FF00"/>
                </a:highlight>
              </a:rPr>
              <a:t>America’s</a:t>
            </a: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fr-FR" sz="2600" dirty="0" err="1">
                <a:solidFill>
                  <a:schemeClr val="bg1"/>
                </a:solidFill>
                <a:highlight>
                  <a:srgbClr val="00FF00"/>
                </a:highlight>
              </a:rPr>
              <a:t>greatest</a:t>
            </a:r>
            <a:r>
              <a:rPr lang="fr-FR" sz="2600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fr-FR" sz="2600" dirty="0" err="1">
                <a:solidFill>
                  <a:schemeClr val="bg1"/>
                </a:solidFill>
                <a:highlight>
                  <a:srgbClr val="00FF00"/>
                </a:highlight>
              </a:rPr>
              <a:t>cities</a:t>
            </a:r>
            <a:endParaRPr lang="fr-FR" sz="2600" dirty="0">
              <a:solidFill>
                <a:schemeClr val="bg1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b. The </a:t>
            </a:r>
            <a:r>
              <a:rPr lang="fr-FR" sz="2600" dirty="0" err="1">
                <a:solidFill>
                  <a:schemeClr val="bg1"/>
                </a:solidFill>
              </a:rPr>
              <a:t>greatest</a:t>
            </a:r>
            <a:r>
              <a:rPr lang="fr-FR" sz="2600" dirty="0">
                <a:solidFill>
                  <a:schemeClr val="bg1"/>
                </a:solidFill>
              </a:rPr>
              <a:t> city of America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c. Americans’ </a:t>
            </a:r>
            <a:r>
              <a:rPr lang="fr-FR" sz="2600" dirty="0" err="1">
                <a:solidFill>
                  <a:schemeClr val="bg1"/>
                </a:solidFill>
              </a:rPr>
              <a:t>greater</a:t>
            </a:r>
            <a:r>
              <a:rPr lang="fr-FR" sz="2600" dirty="0">
                <a:solidFill>
                  <a:schemeClr val="bg1"/>
                </a:solidFill>
              </a:rPr>
              <a:t> city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bg1"/>
                </a:solidFill>
              </a:rPr>
              <a:t>d. The American </a:t>
            </a:r>
            <a:r>
              <a:rPr lang="fr-FR" sz="2600" dirty="0" err="1">
                <a:solidFill>
                  <a:schemeClr val="bg1"/>
                </a:solidFill>
              </a:rPr>
              <a:t>greater</a:t>
            </a:r>
            <a:r>
              <a:rPr lang="fr-FR" sz="2600" dirty="0">
                <a:solidFill>
                  <a:schemeClr val="bg1"/>
                </a:solidFill>
              </a:rPr>
              <a:t> </a:t>
            </a:r>
            <a:r>
              <a:rPr lang="fr-FR" sz="2600" dirty="0" err="1">
                <a:solidFill>
                  <a:schemeClr val="bg1"/>
                </a:solidFill>
              </a:rPr>
              <a:t>cities</a:t>
            </a:r>
            <a:endParaRPr lang="fr-FR" sz="26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2445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693</Words>
  <Application>Microsoft Office PowerPoint</Application>
  <PresentationFormat>Grand écran</PresentationFormat>
  <Paragraphs>240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Thème Office</vt:lpstr>
      <vt:lpstr>Comparatives and Superlatives</vt:lpstr>
      <vt:lpstr>Definition : </vt:lpstr>
      <vt:lpstr>The Rules</vt:lpstr>
      <vt:lpstr>Your turn… complete the table</vt:lpstr>
      <vt:lpstr>Answers</vt:lpstr>
      <vt:lpstr>The exceptions</vt:lpstr>
      <vt:lpstr>Anything else?</vt:lpstr>
      <vt:lpstr>Question 1</vt:lpstr>
      <vt:lpstr>Question 1</vt:lpstr>
      <vt:lpstr>Question 2</vt:lpstr>
      <vt:lpstr>Question 2</vt:lpstr>
      <vt:lpstr>Question 3</vt:lpstr>
      <vt:lpstr>Question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BOUCHE Katie</dc:creator>
  <cp:lastModifiedBy>BOUCHE Katie</cp:lastModifiedBy>
  <cp:revision>1</cp:revision>
  <dcterms:created xsi:type="dcterms:W3CDTF">2024-10-07T14:46:27Z</dcterms:created>
  <dcterms:modified xsi:type="dcterms:W3CDTF">2024-10-08T10:56:39Z</dcterms:modified>
</cp:coreProperties>
</file>