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DC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63C2DC-AB75-DD78-4922-5ADC3C954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9117B1-C3FA-0753-8023-98395EB591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016C0D-4A5A-CA12-5746-DE1B704EA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43C-CA63-426B-A306-54ED5BBE3B0A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E70E2B-EF92-65EA-B58F-275F1DAD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FBB283-7B43-C291-A663-576291FC2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1E2D-86A3-40E6-9108-223E9284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37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F6C581-2EDF-3090-E7CA-68770E085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B6354C-0748-3B5E-929E-B395C98818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4F7573-84AC-C3E5-4268-601A884BD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43C-CA63-426B-A306-54ED5BBE3B0A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14DA5A-02D3-930F-BFFB-0E693F64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D5609E-7010-679C-BEC1-AC2CDCBD3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1E2D-86A3-40E6-9108-223E9284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75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C35A1C3-7FEC-4D9B-C5C6-42571DA03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5B017D6-CE4F-D7A5-A04B-2F988477AF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1DF58C-E238-D6C1-0EC6-A22048156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43C-CA63-426B-A306-54ED5BBE3B0A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898BA7-631E-A63D-E9F3-08DEBC6A8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B40791-B015-DE8A-F2B9-F2D56D1D2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1E2D-86A3-40E6-9108-223E9284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21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882037-00BA-17AF-C7D4-1CA8465B2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A62615-4649-1B00-5885-41AA29D1C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2B0353-404B-94EE-0FC3-39B90C077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43C-CA63-426B-A306-54ED5BBE3B0A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8F59CB-2320-D436-DDF6-0E184B8F7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2DFDC3-D0D8-B1D4-16D9-901504151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1E2D-86A3-40E6-9108-223E9284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6970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265734-486E-6B72-95D9-D404F816B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38BAD5-048D-E99F-3603-93EB5434F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C188C9-602E-1C4B-623D-A74CB8DA6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43C-CA63-426B-A306-54ED5BBE3B0A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0C917B-B51E-557F-D2C3-D87D8DE93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1D4882-E330-0AC1-FD45-FB2E4FD27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1E2D-86A3-40E6-9108-223E9284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14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FB96E1-859E-8443-7E5E-0CF6EF444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53A2B9-DDC9-6998-3012-68C96539B2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C9BAB81-3529-6062-8F06-74D45FB83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22C73E0-04D3-AE61-F707-A44198915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43C-CA63-426B-A306-54ED5BBE3B0A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2F87CB-E3F8-6817-A9B9-28C76F66B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AF557F8-68FB-6692-9510-0F06DEBE7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1E2D-86A3-40E6-9108-223E9284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267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A9A8EF-A0E6-CFF3-9B04-74FABACE1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BA29912-2549-7924-C58A-4817506B3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FE8E25E-6A63-2276-5951-08D920BD6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42FF200-DE2B-70E1-3CFC-38FCB9FC96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BA3B199-56F1-CEB7-50EA-F65C85D5C1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BBEF907-FA3B-3EFF-C8E8-1F0785B31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43C-CA63-426B-A306-54ED5BBE3B0A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4DF1E85-6750-C5A7-9797-146549E96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8D58C0D-36A4-7FF1-88E4-A90D8AAB6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1E2D-86A3-40E6-9108-223E9284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279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45B17C-4D6B-5B38-4D7E-A4B3CEFD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45F974D-76C4-AFBB-F3CD-2263641B9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43C-CA63-426B-A306-54ED5BBE3B0A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898E1F3-6890-C08B-5EA8-77A882849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5272609-5487-F020-2194-48D03ACDF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1E2D-86A3-40E6-9108-223E9284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620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CE87726-59A8-BCB2-094F-1CD9A726F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43C-CA63-426B-A306-54ED5BBE3B0A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A9F6A92-CEF0-06DC-DC2B-B2F51D642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E12F781-B52E-4B4D-D282-86C1FAE11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1E2D-86A3-40E6-9108-223E9284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2347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16CFBA-81D0-DEC4-4D5A-3F4E601A8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70F246-70EB-C515-FD71-E128FAAC5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80E9AD9-5E07-F641-AAD8-E0453994C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A1D9D6-6F8E-3C2D-7628-956F093E8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43C-CA63-426B-A306-54ED5BBE3B0A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7245D1-5BA0-2001-326D-2A885485C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D0A70B-7AA4-DCE9-0B60-060806347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1E2D-86A3-40E6-9108-223E9284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034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EDA099-BD03-A0ED-4069-EB085EA87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98BF22A-DD16-858F-B406-3BF11EBC09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9BAE50-218D-C2CD-A417-E8A611B40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83AD3C-D33A-0DA9-EB87-FD3B8515F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43C-CA63-426B-A306-54ED5BBE3B0A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E04B60-9583-A5E4-BDF8-C25CB3F96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B9171D-209F-00F9-7CC6-58707D5B1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1E2D-86A3-40E6-9108-223E9284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97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B795146-BE83-23F6-665E-DEB0C8596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7D7DD92-D7DB-96E1-C1F9-99B15DD23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2C6A75-A514-C9CF-ED04-903CF591F8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CFB43C-CA63-426B-A306-54ED5BBE3B0A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77ACF7-9B27-7C8E-647C-560060E07A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CB01F0-3F20-9ECC-981A-12E3ED1027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FC1E2D-86A3-40E6-9108-223E9284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9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BC7E5-76DB-4826-8C07-4A49B6353F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479558"/>
            <a:ext cx="1861854" cy="717514"/>
            <a:chOff x="0" y="1479558"/>
            <a:chExt cx="1861854" cy="717514"/>
          </a:xfrm>
          <a:solidFill>
            <a:schemeClr val="bg1"/>
          </a:solidFill>
        </p:grpSpPr>
        <p:sp>
          <p:nvSpPr>
            <p:cNvPr id="13" name="Freeform: Shape 10">
              <a:extLst>
                <a:ext uri="{FF2B5EF4-FFF2-40B4-BE49-F238E27FC236}">
                  <a16:creationId xmlns:a16="http://schemas.microsoft.com/office/drawing/2014/main" id="{E16C8D8F-10E9-4498-ABDB-0F923F8B6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47955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E5A83E3-8A11-4492-BB6E-F5F224031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9192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98F8FF6-43B4-494A-AF8F-123A4983E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18992" y="-34538"/>
            <a:ext cx="6655405" cy="6335470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B06059C-C357-4011-82B9-9C01063013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5194" y="-23905"/>
            <a:ext cx="6705251" cy="6318526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AFEC601-A132-47EE-B0C2-B38ACD9FC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6886" y="-23905"/>
            <a:ext cx="6705251" cy="6215019"/>
          </a:xfrm>
          <a:custGeom>
            <a:avLst/>
            <a:gdLst>
              <a:gd name="connsiteX0" fmla="*/ 1529549 w 6355652"/>
              <a:gd name="connsiteY0" fmla="*/ 0 h 5890980"/>
              <a:gd name="connsiteX1" fmla="*/ 4826104 w 6355652"/>
              <a:gd name="connsiteY1" fmla="*/ 0 h 5890980"/>
              <a:gd name="connsiteX2" fmla="*/ 4954579 w 6355652"/>
              <a:gd name="connsiteY2" fmla="*/ 78051 h 5890980"/>
              <a:gd name="connsiteX3" fmla="*/ 6355652 w 6355652"/>
              <a:gd name="connsiteY3" fmla="*/ 2713154 h 5890980"/>
              <a:gd name="connsiteX4" fmla="*/ 3177826 w 6355652"/>
              <a:gd name="connsiteY4" fmla="*/ 5890980 h 5890980"/>
              <a:gd name="connsiteX5" fmla="*/ 0 w 6355652"/>
              <a:gd name="connsiteY5" fmla="*/ 2713154 h 5890980"/>
              <a:gd name="connsiteX6" fmla="*/ 1401073 w 6355652"/>
              <a:gd name="connsiteY6" fmla="*/ 78051 h 5890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5890980">
                <a:moveTo>
                  <a:pt x="1529549" y="0"/>
                </a:moveTo>
                <a:lnTo>
                  <a:pt x="4826104" y="0"/>
                </a:lnTo>
                <a:lnTo>
                  <a:pt x="4954579" y="78051"/>
                </a:lnTo>
                <a:cubicBezTo>
                  <a:pt x="5799886" y="649129"/>
                  <a:pt x="6355652" y="1616239"/>
                  <a:pt x="6355652" y="2713154"/>
                </a:cubicBezTo>
                <a:cubicBezTo>
                  <a:pt x="6355652" y="4468219"/>
                  <a:pt x="4932891" y="5890980"/>
                  <a:pt x="3177826" y="5890980"/>
                </a:cubicBezTo>
                <a:cubicBezTo>
                  <a:pt x="1422761" y="5890980"/>
                  <a:pt x="0" y="4468219"/>
                  <a:pt x="0" y="2713154"/>
                </a:cubicBezTo>
                <a:cubicBezTo>
                  <a:pt x="0" y="1616239"/>
                  <a:pt x="555766" y="649129"/>
                  <a:pt x="1401073" y="78051"/>
                </a:cubicBezTo>
                <a:close/>
              </a:path>
            </a:pathLst>
          </a:cu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D1F3501-EB66-FC0E-8E10-A536BC8C4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2409" y="895483"/>
            <a:ext cx="5786232" cy="3011190"/>
          </a:xfrm>
        </p:spPr>
        <p:txBody>
          <a:bodyPr>
            <a:normAutofit/>
          </a:bodyPr>
          <a:lstStyle/>
          <a:p>
            <a:r>
              <a:rPr lang="fr-FR" sz="5400">
                <a:solidFill>
                  <a:schemeClr val="bg1"/>
                </a:solidFill>
              </a:rPr>
              <a:t>Adverbs of Frequency</a:t>
            </a:r>
          </a:p>
        </p:txBody>
      </p:sp>
      <p:sp>
        <p:nvSpPr>
          <p:cNvPr id="20" name="Graphic 212">
            <a:extLst>
              <a:ext uri="{FF2B5EF4-FFF2-40B4-BE49-F238E27FC236}">
                <a16:creationId xmlns:a16="http://schemas.microsoft.com/office/drawing/2014/main" id="{279CAF82-0ECF-42BE-8F37-F71941E5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188494"/>
            <a:ext cx="1048371" cy="1048371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218E095B-4870-4AD5-9C41-C16D59523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188494"/>
            <a:ext cx="1048371" cy="1048371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4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583101" y="3578317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1" name="Oval 30">
            <a:extLst>
              <a:ext uri="{FF2B5EF4-FFF2-40B4-BE49-F238E27FC236}">
                <a16:creationId xmlns:a16="http://schemas.microsoft.com/office/drawing/2014/main" id="{033BC44A-0661-43B4-9C14-FD5963C22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E8CB2F0-2F5A-4EBD-B214-E0309C31F5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FFD3887D-244B-4EC4-9208-E304984C5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97224C31-855E-4593-8A58-5B2B0CC4F5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363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6B0481C-D4D2-2E1F-EF68-7B3BB9721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Question 4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FDF49-C3FB-B122-8BC0-379D75EB8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err="1">
                <a:solidFill>
                  <a:schemeClr val="bg1"/>
                </a:solidFill>
              </a:rPr>
              <a:t>She</a:t>
            </a:r>
            <a:r>
              <a:rPr lang="fr-FR" dirty="0">
                <a:solidFill>
                  <a:schemeClr val="bg1"/>
                </a:solidFill>
              </a:rPr>
              <a:t> ____________ </a:t>
            </a:r>
            <a:r>
              <a:rPr lang="fr-FR" dirty="0" err="1">
                <a:solidFill>
                  <a:schemeClr val="bg1"/>
                </a:solidFill>
              </a:rPr>
              <a:t>takes</a:t>
            </a:r>
            <a:r>
              <a:rPr lang="fr-FR" dirty="0">
                <a:solidFill>
                  <a:schemeClr val="bg1"/>
                </a:solidFill>
              </a:rPr>
              <a:t> the bus</a:t>
            </a: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</a:rPr>
              <a:t>Hardly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ever</a:t>
            </a: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</a:rPr>
              <a:t>Every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day</a:t>
            </a: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</a:rPr>
              <a:t>will</a:t>
            </a: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>
                <a:solidFill>
                  <a:schemeClr val="bg1"/>
                </a:solidFill>
              </a:rPr>
              <a:t>Can </a:t>
            </a:r>
            <a:r>
              <a:rPr lang="fr-FR" dirty="0" err="1">
                <a:solidFill>
                  <a:schemeClr val="bg1"/>
                </a:solidFill>
              </a:rPr>
              <a:t>often</a:t>
            </a:r>
            <a:endParaRPr lang="fr-FR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23066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6B0481C-D4D2-2E1F-EF68-7B3BB9721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Question 4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FDF49-C3FB-B122-8BC0-379D75EB8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err="1">
                <a:solidFill>
                  <a:schemeClr val="bg1"/>
                </a:solidFill>
              </a:rPr>
              <a:t>She</a:t>
            </a:r>
            <a:r>
              <a:rPr lang="fr-FR" dirty="0">
                <a:solidFill>
                  <a:schemeClr val="bg1"/>
                </a:solidFill>
              </a:rPr>
              <a:t> ____________ </a:t>
            </a:r>
            <a:r>
              <a:rPr lang="fr-FR" dirty="0" err="1">
                <a:solidFill>
                  <a:schemeClr val="bg1"/>
                </a:solidFill>
              </a:rPr>
              <a:t>takes</a:t>
            </a:r>
            <a:r>
              <a:rPr lang="fr-FR" dirty="0">
                <a:solidFill>
                  <a:schemeClr val="bg1"/>
                </a:solidFill>
              </a:rPr>
              <a:t> the bus</a:t>
            </a:r>
          </a:p>
          <a:p>
            <a:pPr marL="0" indent="0">
              <a:buNone/>
            </a:pPr>
            <a:endParaRPr lang="fr-FR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Elle ne prend __ le bus</a:t>
            </a:r>
          </a:p>
          <a:p>
            <a:pPr marL="0" indent="0">
              <a:buNone/>
            </a:pP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  <a:highlight>
                  <a:srgbClr val="00FF00"/>
                </a:highlight>
              </a:rPr>
              <a:t>Hardly</a:t>
            </a:r>
            <a:r>
              <a:rPr lang="fr-FR" dirty="0">
                <a:solidFill>
                  <a:schemeClr val="bg1"/>
                </a:solidFill>
                <a:highlight>
                  <a:srgbClr val="00FF00"/>
                </a:highlight>
              </a:rPr>
              <a:t> </a:t>
            </a:r>
            <a:r>
              <a:rPr lang="fr-FR" dirty="0" err="1">
                <a:solidFill>
                  <a:schemeClr val="bg1"/>
                </a:solidFill>
                <a:highlight>
                  <a:srgbClr val="00FF00"/>
                </a:highlight>
              </a:rPr>
              <a:t>ever</a:t>
            </a:r>
            <a:endParaRPr lang="fr-FR" dirty="0">
              <a:solidFill>
                <a:schemeClr val="bg1"/>
              </a:solidFill>
              <a:highlight>
                <a:srgbClr val="00FF00"/>
              </a:highlight>
            </a:endParaRP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</a:rPr>
              <a:t>Every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day</a:t>
            </a: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</a:rPr>
              <a:t>will</a:t>
            </a: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>
                <a:solidFill>
                  <a:schemeClr val="bg1"/>
                </a:solidFill>
              </a:rPr>
              <a:t>Can </a:t>
            </a:r>
            <a:r>
              <a:rPr lang="fr-FR" dirty="0" err="1">
                <a:solidFill>
                  <a:schemeClr val="bg1"/>
                </a:solidFill>
              </a:rPr>
              <a:t>often</a:t>
            </a:r>
            <a:endParaRPr lang="fr-FR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14434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6B0481C-D4D2-2E1F-EF68-7B3BB9721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Question 5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FDF49-C3FB-B122-8BC0-379D75EB8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The </a:t>
            </a:r>
            <a:r>
              <a:rPr lang="fr-FR" dirty="0" err="1">
                <a:solidFill>
                  <a:schemeClr val="bg1"/>
                </a:solidFill>
              </a:rPr>
              <a:t>director</a:t>
            </a:r>
            <a:r>
              <a:rPr lang="fr-FR" dirty="0">
                <a:solidFill>
                  <a:schemeClr val="bg1"/>
                </a:solidFill>
              </a:rPr>
              <a:t> ____________ </a:t>
            </a:r>
            <a:r>
              <a:rPr lang="fr-FR" dirty="0" err="1">
                <a:solidFill>
                  <a:schemeClr val="bg1"/>
                </a:solidFill>
              </a:rPr>
              <a:t>employees</a:t>
            </a:r>
            <a:r>
              <a:rPr lang="fr-FR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lphaLcPeriod"/>
            </a:pPr>
            <a:r>
              <a:rPr lang="fr-FR" dirty="0">
                <a:solidFill>
                  <a:schemeClr val="bg1"/>
                </a:solidFill>
              </a:rPr>
              <a:t>Compliments </a:t>
            </a:r>
            <a:r>
              <a:rPr lang="fr-FR" dirty="0" err="1">
                <a:solidFill>
                  <a:schemeClr val="bg1"/>
                </a:solidFill>
              </a:rPr>
              <a:t>rarely</a:t>
            </a: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</a:rPr>
              <a:t>Rarely</a:t>
            </a:r>
            <a:r>
              <a:rPr lang="fr-FR" dirty="0">
                <a:solidFill>
                  <a:schemeClr val="bg1"/>
                </a:solidFill>
              </a:rPr>
              <a:t> compliments</a:t>
            </a:r>
          </a:p>
          <a:p>
            <a:pPr marL="514350" indent="-514350">
              <a:buAutoNum type="alphaLcPeriod"/>
            </a:pPr>
            <a:r>
              <a:rPr lang="fr-FR" dirty="0">
                <a:solidFill>
                  <a:schemeClr val="bg1"/>
                </a:solidFill>
              </a:rPr>
              <a:t>Has </a:t>
            </a:r>
            <a:r>
              <a:rPr lang="fr-FR" dirty="0" err="1">
                <a:solidFill>
                  <a:schemeClr val="bg1"/>
                </a:solidFill>
              </a:rPr>
              <a:t>complimented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very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rarely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still</a:t>
            </a: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>
                <a:solidFill>
                  <a:schemeClr val="bg1"/>
                </a:solidFill>
              </a:rPr>
              <a:t>Has </a:t>
            </a:r>
            <a:r>
              <a:rPr lang="fr-FR" dirty="0" err="1">
                <a:solidFill>
                  <a:schemeClr val="bg1"/>
                </a:solidFill>
              </a:rPr>
              <a:t>rarely</a:t>
            </a:r>
            <a:r>
              <a:rPr lang="fr-FR" dirty="0">
                <a:solidFill>
                  <a:schemeClr val="bg1"/>
                </a:solidFill>
              </a:rPr>
              <a:t> compliment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46234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6B0481C-D4D2-2E1F-EF68-7B3BB9721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Question 5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FDF49-C3FB-B122-8BC0-379D75EB8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The </a:t>
            </a:r>
            <a:r>
              <a:rPr lang="fr-FR" dirty="0" err="1">
                <a:solidFill>
                  <a:schemeClr val="bg1"/>
                </a:solidFill>
              </a:rPr>
              <a:t>director</a:t>
            </a:r>
            <a:r>
              <a:rPr lang="fr-FR" dirty="0">
                <a:solidFill>
                  <a:schemeClr val="bg1"/>
                </a:solidFill>
              </a:rPr>
              <a:t> ____________ </a:t>
            </a:r>
            <a:r>
              <a:rPr lang="fr-FR" dirty="0" err="1">
                <a:solidFill>
                  <a:schemeClr val="bg1"/>
                </a:solidFill>
              </a:rPr>
              <a:t>employees</a:t>
            </a:r>
            <a:r>
              <a:rPr lang="fr-FR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lphaLcPeriod"/>
            </a:pPr>
            <a:r>
              <a:rPr lang="fr-FR" dirty="0">
                <a:solidFill>
                  <a:schemeClr val="bg1"/>
                </a:solidFill>
              </a:rPr>
              <a:t>Compliments </a:t>
            </a:r>
            <a:r>
              <a:rPr lang="fr-FR" dirty="0" err="1">
                <a:solidFill>
                  <a:schemeClr val="bg1"/>
                </a:solidFill>
              </a:rPr>
              <a:t>rarely</a:t>
            </a: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  <a:highlight>
                  <a:srgbClr val="00FF00"/>
                </a:highlight>
              </a:rPr>
              <a:t>Rarely</a:t>
            </a:r>
            <a:r>
              <a:rPr lang="fr-FR" dirty="0">
                <a:solidFill>
                  <a:schemeClr val="bg1"/>
                </a:solidFill>
                <a:highlight>
                  <a:srgbClr val="00FF00"/>
                </a:highlight>
              </a:rPr>
              <a:t> compliments</a:t>
            </a:r>
          </a:p>
          <a:p>
            <a:pPr marL="514350" indent="-514350">
              <a:buAutoNum type="alphaLcPeriod"/>
            </a:pPr>
            <a:r>
              <a:rPr lang="fr-FR" dirty="0">
                <a:solidFill>
                  <a:schemeClr val="bg1"/>
                </a:solidFill>
              </a:rPr>
              <a:t>Has </a:t>
            </a:r>
            <a:r>
              <a:rPr lang="fr-FR" dirty="0" err="1">
                <a:solidFill>
                  <a:schemeClr val="bg1"/>
                </a:solidFill>
              </a:rPr>
              <a:t>complimented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very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rarely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still</a:t>
            </a: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>
                <a:solidFill>
                  <a:schemeClr val="bg1"/>
                </a:solidFill>
              </a:rPr>
              <a:t>Has </a:t>
            </a:r>
            <a:r>
              <a:rPr lang="fr-FR" dirty="0" err="1">
                <a:solidFill>
                  <a:schemeClr val="bg1"/>
                </a:solidFill>
              </a:rPr>
              <a:t>rarely</a:t>
            </a:r>
            <a:r>
              <a:rPr lang="fr-FR" dirty="0">
                <a:solidFill>
                  <a:schemeClr val="bg1"/>
                </a:solidFill>
              </a:rPr>
              <a:t> compliment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33649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42BC7E5-76DB-4826-8C07-4A49B6353F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479558"/>
            <a:ext cx="1861854" cy="717514"/>
            <a:chOff x="0" y="1479558"/>
            <a:chExt cx="1861854" cy="717514"/>
          </a:xfrm>
          <a:solidFill>
            <a:schemeClr val="bg1"/>
          </a:solidFill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16C8D8F-10E9-4498-ABDB-0F923F8B6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47955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E5A83E3-8A11-4492-BB6E-F5F224031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9192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98F8FF6-43B4-494A-AF8F-123A4983E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18992" y="-34538"/>
            <a:ext cx="6655405" cy="6335470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B06059C-C357-4011-82B9-9C01063013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5194" y="-23905"/>
            <a:ext cx="6705251" cy="6318526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AFEC601-A132-47EE-B0C2-B38ACD9FC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6886" y="-23905"/>
            <a:ext cx="6705251" cy="6215019"/>
          </a:xfrm>
          <a:custGeom>
            <a:avLst/>
            <a:gdLst>
              <a:gd name="connsiteX0" fmla="*/ 1529549 w 6355652"/>
              <a:gd name="connsiteY0" fmla="*/ 0 h 5890980"/>
              <a:gd name="connsiteX1" fmla="*/ 4826104 w 6355652"/>
              <a:gd name="connsiteY1" fmla="*/ 0 h 5890980"/>
              <a:gd name="connsiteX2" fmla="*/ 4954579 w 6355652"/>
              <a:gd name="connsiteY2" fmla="*/ 78051 h 5890980"/>
              <a:gd name="connsiteX3" fmla="*/ 6355652 w 6355652"/>
              <a:gd name="connsiteY3" fmla="*/ 2713154 h 5890980"/>
              <a:gd name="connsiteX4" fmla="*/ 3177826 w 6355652"/>
              <a:gd name="connsiteY4" fmla="*/ 5890980 h 5890980"/>
              <a:gd name="connsiteX5" fmla="*/ 0 w 6355652"/>
              <a:gd name="connsiteY5" fmla="*/ 2713154 h 5890980"/>
              <a:gd name="connsiteX6" fmla="*/ 1401073 w 6355652"/>
              <a:gd name="connsiteY6" fmla="*/ 78051 h 5890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5890980">
                <a:moveTo>
                  <a:pt x="1529549" y="0"/>
                </a:moveTo>
                <a:lnTo>
                  <a:pt x="4826104" y="0"/>
                </a:lnTo>
                <a:lnTo>
                  <a:pt x="4954579" y="78051"/>
                </a:lnTo>
                <a:cubicBezTo>
                  <a:pt x="5799886" y="649129"/>
                  <a:pt x="6355652" y="1616239"/>
                  <a:pt x="6355652" y="2713154"/>
                </a:cubicBezTo>
                <a:cubicBezTo>
                  <a:pt x="6355652" y="4468219"/>
                  <a:pt x="4932891" y="5890980"/>
                  <a:pt x="3177826" y="5890980"/>
                </a:cubicBezTo>
                <a:cubicBezTo>
                  <a:pt x="1422761" y="5890980"/>
                  <a:pt x="0" y="4468219"/>
                  <a:pt x="0" y="2713154"/>
                </a:cubicBezTo>
                <a:cubicBezTo>
                  <a:pt x="0" y="1616239"/>
                  <a:pt x="555766" y="649129"/>
                  <a:pt x="1401073" y="78051"/>
                </a:cubicBezTo>
                <a:close/>
              </a:path>
            </a:pathLst>
          </a:cu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879993C-4DC1-0401-BD82-88F0B2A04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2409" y="895483"/>
            <a:ext cx="5786232" cy="301119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Well done!</a:t>
            </a:r>
          </a:p>
        </p:txBody>
      </p:sp>
      <p:sp>
        <p:nvSpPr>
          <p:cNvPr id="19" name="Graphic 212">
            <a:extLst>
              <a:ext uri="{FF2B5EF4-FFF2-40B4-BE49-F238E27FC236}">
                <a16:creationId xmlns:a16="http://schemas.microsoft.com/office/drawing/2014/main" id="{279CAF82-0ECF-42BE-8F37-F71941E5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188494"/>
            <a:ext cx="1048371" cy="1048371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1" name="Graphic 212">
            <a:extLst>
              <a:ext uri="{FF2B5EF4-FFF2-40B4-BE49-F238E27FC236}">
                <a16:creationId xmlns:a16="http://schemas.microsoft.com/office/drawing/2014/main" id="{218E095B-4870-4AD5-9C41-C16D59523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188494"/>
            <a:ext cx="1048371" cy="1048371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3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583101" y="3578317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0" name="Oval 29">
            <a:extLst>
              <a:ext uri="{FF2B5EF4-FFF2-40B4-BE49-F238E27FC236}">
                <a16:creationId xmlns:a16="http://schemas.microsoft.com/office/drawing/2014/main" id="{033BC44A-0661-43B4-9C14-FD5963C22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E8CB2F0-2F5A-4EBD-B214-E0309C31F5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FFD3887D-244B-4EC4-9208-E304984C5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7224C31-855E-4593-8A58-5B2B0CC4F5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97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51F77B6A-7F53-4B28-B73D-C8CC899AB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C8337D6-0A33-4C7B-71B0-9DF41DB28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6578" y="685680"/>
            <a:ext cx="4203323" cy="359620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So what are the frequency adverbs?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515629F-0D83-4A44-A125-CD50FC66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013" y="1361348"/>
            <a:ext cx="4833902" cy="4258176"/>
            <a:chOff x="1674895" y="1345036"/>
            <a:chExt cx="5428610" cy="4210939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1A5080B-EAC4-4530-815C-DE8DACA09D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4667345-04B5-4757-9CE0-969DC1DE5E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6E412EF-CF39-4C25-85B0-DB30B1B0A8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8003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8DA6235-17F2-4C9E-88C6-C5D38D8D3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76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55DEF71-1741-4489-8E77-46FC5BAA6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9494" y="1220741"/>
            <a:ext cx="4833901" cy="4258176"/>
          </a:xfrm>
          <a:prstGeom prst="rect">
            <a:avLst/>
          </a:prstGeom>
          <a:solidFill>
            <a:schemeClr val="tx1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2347B6D-A7CC-48EB-861F-917D0D61E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9494" y="1220741"/>
            <a:ext cx="4833901" cy="425817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7A0A46D-CC9B-4E32-870A-7BC2DF940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7284" y="4357092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178722E-1BD0-427E-BAAE-4F206DAB5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7284" y="4357092"/>
            <a:ext cx="319941" cy="31994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Graphic 212">
            <a:extLst>
              <a:ext uri="{FF2B5EF4-FFF2-40B4-BE49-F238E27FC236}">
                <a16:creationId xmlns:a16="http://schemas.microsoft.com/office/drawing/2014/main" id="{A753B935-E3DD-466D-BFAC-68E0BE02D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11971" y="858936"/>
            <a:ext cx="693403" cy="693403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1" name="Graphic 212">
            <a:extLst>
              <a:ext uri="{FF2B5EF4-FFF2-40B4-BE49-F238E27FC236}">
                <a16:creationId xmlns:a16="http://schemas.microsoft.com/office/drawing/2014/main" id="{FB034F26-4148-4B59-B493-14D7A9A8B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11971" y="858936"/>
            <a:ext cx="693403" cy="693403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43" name="Graphic 185">
            <a:extLst>
              <a:ext uri="{FF2B5EF4-FFF2-40B4-BE49-F238E27FC236}">
                <a16:creationId xmlns:a16="http://schemas.microsoft.com/office/drawing/2014/main" id="{5E6BB5FD-DB7B-4BE3-BA45-1EF042115E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9929FF76-4B3A-4294-BE6E-B507B22D1B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253C18A4-10CC-4E91-A8A2-D5368972A1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6356AC2F-73E0-44FD-B346-A209D274D3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95A85581-9712-414C-82D4-2FE96ACB2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1B0828F2-35E7-4424-8082-6C258B676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9B7C256-676D-60EA-CD97-A6E5544CF9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995422"/>
              </p:ext>
            </p:extLst>
          </p:nvPr>
        </p:nvGraphicFramePr>
        <p:xfrm>
          <a:off x="1732993" y="1509721"/>
          <a:ext cx="4106905" cy="36802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959473">
                  <a:extLst>
                    <a:ext uri="{9D8B030D-6E8A-4147-A177-3AD203B41FA5}">
                      <a16:colId xmlns:a16="http://schemas.microsoft.com/office/drawing/2014/main" val="3495873206"/>
                    </a:ext>
                  </a:extLst>
                </a:gridCol>
                <a:gridCol w="2147432">
                  <a:extLst>
                    <a:ext uri="{9D8B030D-6E8A-4147-A177-3AD203B41FA5}">
                      <a16:colId xmlns:a16="http://schemas.microsoft.com/office/drawing/2014/main" val="363845453"/>
                    </a:ext>
                  </a:extLst>
                </a:gridCol>
              </a:tblGrid>
              <a:tr h="368022">
                <a:tc>
                  <a:txBody>
                    <a:bodyPr/>
                    <a:lstStyle/>
                    <a:p>
                      <a:r>
                        <a:rPr lang="fr-FR" sz="1700" b="0"/>
                        <a:t>Always</a:t>
                      </a:r>
                    </a:p>
                  </a:txBody>
                  <a:tcPr marL="84582" marR="84582" marT="42291" marB="42291"/>
                </a:tc>
                <a:tc>
                  <a:txBody>
                    <a:bodyPr/>
                    <a:lstStyle/>
                    <a:p>
                      <a:r>
                        <a:rPr lang="fr-FR" sz="1700" b="0"/>
                        <a:t>Toujours</a:t>
                      </a:r>
                    </a:p>
                  </a:txBody>
                  <a:tcPr marL="84582" marR="84582" marT="42291" marB="42291"/>
                </a:tc>
                <a:extLst>
                  <a:ext uri="{0D108BD9-81ED-4DB2-BD59-A6C34878D82A}">
                    <a16:rowId xmlns:a16="http://schemas.microsoft.com/office/drawing/2014/main" val="2375714713"/>
                  </a:ext>
                </a:extLst>
              </a:tr>
              <a:tr h="368022">
                <a:tc>
                  <a:txBody>
                    <a:bodyPr/>
                    <a:lstStyle/>
                    <a:p>
                      <a:r>
                        <a:rPr lang="fr-FR" sz="1700"/>
                        <a:t>Usually, generally</a:t>
                      </a:r>
                    </a:p>
                  </a:txBody>
                  <a:tcPr marL="84582" marR="84582" marT="42291" marB="42291"/>
                </a:tc>
                <a:tc>
                  <a:txBody>
                    <a:bodyPr/>
                    <a:lstStyle/>
                    <a:p>
                      <a:r>
                        <a:rPr lang="fr-FR" sz="1700"/>
                        <a:t>Generalement</a:t>
                      </a:r>
                    </a:p>
                  </a:txBody>
                  <a:tcPr marL="84582" marR="84582" marT="42291" marB="42291"/>
                </a:tc>
                <a:extLst>
                  <a:ext uri="{0D108BD9-81ED-4DB2-BD59-A6C34878D82A}">
                    <a16:rowId xmlns:a16="http://schemas.microsoft.com/office/drawing/2014/main" val="3254931998"/>
                  </a:ext>
                </a:extLst>
              </a:tr>
              <a:tr h="368022">
                <a:tc>
                  <a:txBody>
                    <a:bodyPr/>
                    <a:lstStyle/>
                    <a:p>
                      <a:r>
                        <a:rPr lang="fr-FR" sz="1700"/>
                        <a:t>Normally</a:t>
                      </a:r>
                    </a:p>
                  </a:txBody>
                  <a:tcPr marL="84582" marR="84582" marT="42291" marB="42291"/>
                </a:tc>
                <a:tc>
                  <a:txBody>
                    <a:bodyPr/>
                    <a:lstStyle/>
                    <a:p>
                      <a:r>
                        <a:rPr lang="fr-FR" sz="1700"/>
                        <a:t>Normalement</a:t>
                      </a:r>
                    </a:p>
                  </a:txBody>
                  <a:tcPr marL="84582" marR="84582" marT="42291" marB="42291"/>
                </a:tc>
                <a:extLst>
                  <a:ext uri="{0D108BD9-81ED-4DB2-BD59-A6C34878D82A}">
                    <a16:rowId xmlns:a16="http://schemas.microsoft.com/office/drawing/2014/main" val="4253551055"/>
                  </a:ext>
                </a:extLst>
              </a:tr>
              <a:tr h="368022">
                <a:tc>
                  <a:txBody>
                    <a:bodyPr/>
                    <a:lstStyle/>
                    <a:p>
                      <a:r>
                        <a:rPr lang="fr-FR" sz="1700"/>
                        <a:t>Often</a:t>
                      </a:r>
                    </a:p>
                  </a:txBody>
                  <a:tcPr marL="84582" marR="84582" marT="42291" marB="42291"/>
                </a:tc>
                <a:tc>
                  <a:txBody>
                    <a:bodyPr/>
                    <a:lstStyle/>
                    <a:p>
                      <a:r>
                        <a:rPr lang="fr-FR" sz="1700"/>
                        <a:t>Souvent</a:t>
                      </a:r>
                    </a:p>
                  </a:txBody>
                  <a:tcPr marL="84582" marR="84582" marT="42291" marB="42291"/>
                </a:tc>
                <a:extLst>
                  <a:ext uri="{0D108BD9-81ED-4DB2-BD59-A6C34878D82A}">
                    <a16:rowId xmlns:a16="http://schemas.microsoft.com/office/drawing/2014/main" val="2094433253"/>
                  </a:ext>
                </a:extLst>
              </a:tr>
              <a:tr h="368022">
                <a:tc>
                  <a:txBody>
                    <a:bodyPr/>
                    <a:lstStyle/>
                    <a:p>
                      <a:r>
                        <a:rPr lang="fr-FR" sz="1700"/>
                        <a:t>Frequently</a:t>
                      </a:r>
                    </a:p>
                  </a:txBody>
                  <a:tcPr marL="84582" marR="84582" marT="42291" marB="42291"/>
                </a:tc>
                <a:tc>
                  <a:txBody>
                    <a:bodyPr/>
                    <a:lstStyle/>
                    <a:p>
                      <a:r>
                        <a:rPr lang="fr-FR" sz="1700"/>
                        <a:t>Frequemment</a:t>
                      </a:r>
                    </a:p>
                  </a:txBody>
                  <a:tcPr marL="84582" marR="84582" marT="42291" marB="42291"/>
                </a:tc>
                <a:extLst>
                  <a:ext uri="{0D108BD9-81ED-4DB2-BD59-A6C34878D82A}">
                    <a16:rowId xmlns:a16="http://schemas.microsoft.com/office/drawing/2014/main" val="4276021919"/>
                  </a:ext>
                </a:extLst>
              </a:tr>
              <a:tr h="368022">
                <a:tc>
                  <a:txBody>
                    <a:bodyPr/>
                    <a:lstStyle/>
                    <a:p>
                      <a:r>
                        <a:rPr lang="fr-FR" sz="1700"/>
                        <a:t>Sometimes</a:t>
                      </a:r>
                    </a:p>
                  </a:txBody>
                  <a:tcPr marL="84582" marR="84582" marT="42291" marB="42291"/>
                </a:tc>
                <a:tc>
                  <a:txBody>
                    <a:bodyPr/>
                    <a:lstStyle/>
                    <a:p>
                      <a:r>
                        <a:rPr lang="fr-FR" sz="1700"/>
                        <a:t>Parfois, quelquefois</a:t>
                      </a:r>
                    </a:p>
                  </a:txBody>
                  <a:tcPr marL="84582" marR="84582" marT="42291" marB="42291"/>
                </a:tc>
                <a:extLst>
                  <a:ext uri="{0D108BD9-81ED-4DB2-BD59-A6C34878D82A}">
                    <a16:rowId xmlns:a16="http://schemas.microsoft.com/office/drawing/2014/main" val="2204314196"/>
                  </a:ext>
                </a:extLst>
              </a:tr>
              <a:tr h="368022">
                <a:tc>
                  <a:txBody>
                    <a:bodyPr/>
                    <a:lstStyle/>
                    <a:p>
                      <a:r>
                        <a:rPr lang="fr-FR" sz="1700"/>
                        <a:t>Occasionally</a:t>
                      </a:r>
                    </a:p>
                  </a:txBody>
                  <a:tcPr marL="84582" marR="84582" marT="42291" marB="42291"/>
                </a:tc>
                <a:tc>
                  <a:txBody>
                    <a:bodyPr/>
                    <a:lstStyle/>
                    <a:p>
                      <a:r>
                        <a:rPr lang="fr-FR" sz="1700"/>
                        <a:t>De temps en temps</a:t>
                      </a:r>
                    </a:p>
                  </a:txBody>
                  <a:tcPr marL="84582" marR="84582" marT="42291" marB="42291"/>
                </a:tc>
                <a:extLst>
                  <a:ext uri="{0D108BD9-81ED-4DB2-BD59-A6C34878D82A}">
                    <a16:rowId xmlns:a16="http://schemas.microsoft.com/office/drawing/2014/main" val="1946776771"/>
                  </a:ext>
                </a:extLst>
              </a:tr>
              <a:tr h="368022">
                <a:tc>
                  <a:txBody>
                    <a:bodyPr/>
                    <a:lstStyle/>
                    <a:p>
                      <a:r>
                        <a:rPr lang="fr-FR" sz="1700"/>
                        <a:t>Rarely, seldom</a:t>
                      </a:r>
                    </a:p>
                  </a:txBody>
                  <a:tcPr marL="84582" marR="84582" marT="42291" marB="42291"/>
                </a:tc>
                <a:tc>
                  <a:txBody>
                    <a:bodyPr/>
                    <a:lstStyle/>
                    <a:p>
                      <a:r>
                        <a:rPr lang="fr-FR" sz="1700"/>
                        <a:t>Rarement</a:t>
                      </a:r>
                    </a:p>
                  </a:txBody>
                  <a:tcPr marL="84582" marR="84582" marT="42291" marB="42291"/>
                </a:tc>
                <a:extLst>
                  <a:ext uri="{0D108BD9-81ED-4DB2-BD59-A6C34878D82A}">
                    <a16:rowId xmlns:a16="http://schemas.microsoft.com/office/drawing/2014/main" val="426220769"/>
                  </a:ext>
                </a:extLst>
              </a:tr>
              <a:tr h="368022">
                <a:tc>
                  <a:txBody>
                    <a:bodyPr/>
                    <a:lstStyle/>
                    <a:p>
                      <a:r>
                        <a:rPr lang="fr-FR" sz="1700"/>
                        <a:t>hardly ever</a:t>
                      </a:r>
                    </a:p>
                  </a:txBody>
                  <a:tcPr marL="84582" marR="84582" marT="42291" marB="42291"/>
                </a:tc>
                <a:tc>
                  <a:txBody>
                    <a:bodyPr/>
                    <a:lstStyle/>
                    <a:p>
                      <a:r>
                        <a:rPr lang="fr-FR" sz="1700"/>
                        <a:t>Presque jamais</a:t>
                      </a:r>
                    </a:p>
                  </a:txBody>
                  <a:tcPr marL="84582" marR="84582" marT="42291" marB="42291"/>
                </a:tc>
                <a:extLst>
                  <a:ext uri="{0D108BD9-81ED-4DB2-BD59-A6C34878D82A}">
                    <a16:rowId xmlns:a16="http://schemas.microsoft.com/office/drawing/2014/main" val="3590509980"/>
                  </a:ext>
                </a:extLst>
              </a:tr>
              <a:tr h="368022">
                <a:tc>
                  <a:txBody>
                    <a:bodyPr/>
                    <a:lstStyle/>
                    <a:p>
                      <a:r>
                        <a:rPr lang="fr-FR" sz="1700"/>
                        <a:t>never</a:t>
                      </a:r>
                    </a:p>
                  </a:txBody>
                  <a:tcPr marL="84582" marR="84582" marT="42291" marB="42291"/>
                </a:tc>
                <a:tc>
                  <a:txBody>
                    <a:bodyPr/>
                    <a:lstStyle/>
                    <a:p>
                      <a:r>
                        <a:rPr lang="fr-FR" sz="1700"/>
                        <a:t>jamais</a:t>
                      </a:r>
                    </a:p>
                  </a:txBody>
                  <a:tcPr marL="84582" marR="84582" marT="42291" marB="42291"/>
                </a:tc>
                <a:extLst>
                  <a:ext uri="{0D108BD9-81ED-4DB2-BD59-A6C34878D82A}">
                    <a16:rowId xmlns:a16="http://schemas.microsoft.com/office/drawing/2014/main" val="3417733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691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1D2B62-15C9-3B43-6F35-BC2516B1B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8415"/>
          </a:xfrm>
        </p:spPr>
        <p:txBody>
          <a:bodyPr/>
          <a:lstStyle/>
          <a:p>
            <a:pPr algn="ctr"/>
            <a:r>
              <a:rPr lang="fr-FR" sz="36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Adverbs</a:t>
            </a:r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fr-FR" sz="36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frequency</a:t>
            </a: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B1D427-01F7-CC3E-EE31-29388BE76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575" y="1289358"/>
            <a:ext cx="11452122" cy="509945"/>
          </a:xfrm>
        </p:spPr>
        <p:txBody>
          <a:bodyPr/>
          <a:lstStyle/>
          <a:p>
            <a:pPr marL="0" indent="0">
              <a:buNone/>
            </a:pPr>
            <a:r>
              <a:rPr lang="fr-FR" sz="2000" dirty="0"/>
              <a:t>It </a:t>
            </a:r>
            <a:r>
              <a:rPr lang="fr-FR" sz="2000" dirty="0" err="1"/>
              <a:t>isn’t</a:t>
            </a:r>
            <a:r>
              <a:rPr lang="fr-FR" sz="2000" dirty="0"/>
              <a:t> </a:t>
            </a:r>
            <a:r>
              <a:rPr lang="fr-FR" sz="2000" dirty="0" err="1"/>
              <a:t>always</a:t>
            </a:r>
            <a:r>
              <a:rPr lang="fr-FR" sz="2000" dirty="0"/>
              <a:t> </a:t>
            </a:r>
            <a:r>
              <a:rPr lang="fr-FR" sz="2000" dirty="0" err="1"/>
              <a:t>evident</a:t>
            </a:r>
            <a:r>
              <a:rPr lang="fr-FR" sz="2000" dirty="0"/>
              <a:t>, to </a:t>
            </a:r>
            <a:r>
              <a:rPr lang="fr-FR" sz="2000" dirty="0" err="1"/>
              <a:t>correctly</a:t>
            </a:r>
            <a:r>
              <a:rPr lang="fr-FR" sz="2000" dirty="0"/>
              <a:t> place </a:t>
            </a:r>
            <a:r>
              <a:rPr lang="fr-FR" sz="2000" dirty="0" err="1"/>
              <a:t>adverbs</a:t>
            </a:r>
            <a:r>
              <a:rPr lang="fr-FR" sz="2000" dirty="0"/>
              <a:t> of </a:t>
            </a:r>
            <a:r>
              <a:rPr lang="fr-FR" sz="2000" dirty="0" err="1"/>
              <a:t>frequency</a:t>
            </a:r>
            <a:r>
              <a:rPr lang="fr-FR" sz="2000" dirty="0"/>
              <a:t> in a phrase. </a:t>
            </a:r>
            <a:r>
              <a:rPr lang="fr-FR" sz="2000" dirty="0" err="1"/>
              <a:t>Here</a:t>
            </a:r>
            <a:r>
              <a:rPr lang="fr-FR" sz="2000" dirty="0"/>
              <a:t> are the </a:t>
            </a:r>
            <a:r>
              <a:rPr lang="fr-FR" sz="2000" dirty="0" err="1"/>
              <a:t>rules</a:t>
            </a:r>
            <a:r>
              <a:rPr lang="fr-FR" sz="2000" dirty="0"/>
              <a:t> to follow :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9C12A4F-8DF4-5D1C-6CA8-6DE6060D38EF}"/>
              </a:ext>
            </a:extLst>
          </p:cNvPr>
          <p:cNvSpPr txBox="1"/>
          <p:nvPr/>
        </p:nvSpPr>
        <p:spPr>
          <a:xfrm>
            <a:off x="464575" y="2106134"/>
            <a:ext cx="3438831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u="sng" dirty="0" err="1"/>
              <a:t>Classic</a:t>
            </a:r>
            <a:r>
              <a:rPr lang="fr-FR" b="1" u="sng" dirty="0"/>
              <a:t> Use : </a:t>
            </a:r>
          </a:p>
          <a:p>
            <a:r>
              <a:rPr lang="fr-FR" b="1" u="sng" dirty="0" err="1"/>
              <a:t>Subject</a:t>
            </a:r>
            <a:r>
              <a:rPr lang="fr-FR" b="1" u="sng" dirty="0"/>
              <a:t> + </a:t>
            </a:r>
            <a:r>
              <a:rPr lang="fr-FR" b="1" u="sng" dirty="0" err="1"/>
              <a:t>adverb</a:t>
            </a:r>
            <a:r>
              <a:rPr lang="fr-FR" b="1" u="sng" dirty="0"/>
              <a:t> + </a:t>
            </a:r>
            <a:r>
              <a:rPr lang="fr-FR" b="1" u="sng" dirty="0" err="1"/>
              <a:t>verb</a:t>
            </a:r>
            <a:endParaRPr lang="fr-FR" b="1" u="sng" dirty="0"/>
          </a:p>
          <a:p>
            <a:r>
              <a:rPr lang="fr-FR" dirty="0"/>
              <a:t>The </a:t>
            </a:r>
            <a:r>
              <a:rPr lang="fr-FR" dirty="0" err="1"/>
              <a:t>adverb</a:t>
            </a:r>
            <a:r>
              <a:rPr lang="fr-FR" dirty="0"/>
              <a:t> </a:t>
            </a:r>
            <a:r>
              <a:rPr lang="fr-FR" dirty="0" err="1"/>
              <a:t>goes</a:t>
            </a:r>
            <a:r>
              <a:rPr lang="fr-FR" dirty="0"/>
              <a:t> </a:t>
            </a:r>
            <a:r>
              <a:rPr lang="fr-FR" dirty="0" err="1"/>
              <a:t>before</a:t>
            </a:r>
            <a:r>
              <a:rPr lang="fr-FR" dirty="0"/>
              <a:t> the </a:t>
            </a:r>
            <a:r>
              <a:rPr lang="fr-FR" dirty="0" err="1"/>
              <a:t>verb</a:t>
            </a:r>
            <a:r>
              <a:rPr lang="fr-FR" dirty="0"/>
              <a:t> (</a:t>
            </a:r>
            <a:r>
              <a:rPr lang="fr-FR" dirty="0" err="1"/>
              <a:t>except</a:t>
            </a:r>
            <a:r>
              <a:rPr lang="fr-FR" dirty="0"/>
              <a:t> to </a:t>
            </a:r>
            <a:r>
              <a:rPr lang="fr-FR" dirty="0" err="1"/>
              <a:t>be</a:t>
            </a:r>
            <a:r>
              <a:rPr lang="fr-FR" dirty="0"/>
              <a:t>)</a:t>
            </a:r>
          </a:p>
          <a:p>
            <a:r>
              <a:rPr lang="fr-FR" dirty="0"/>
              <a:t>« I </a:t>
            </a:r>
            <a:r>
              <a:rPr lang="fr-FR" dirty="0" err="1"/>
              <a:t>usually</a:t>
            </a:r>
            <a:r>
              <a:rPr lang="fr-FR" dirty="0"/>
              <a:t> go to the </a:t>
            </a:r>
            <a:r>
              <a:rPr lang="fr-FR" dirty="0" err="1"/>
              <a:t>cinema</a:t>
            </a:r>
            <a:r>
              <a:rPr lang="fr-FR" dirty="0"/>
              <a:t> »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A2D28A9-DA4C-662C-7F3E-A39CE90B0539}"/>
              </a:ext>
            </a:extLst>
          </p:cNvPr>
          <p:cNvSpPr txBox="1"/>
          <p:nvPr/>
        </p:nvSpPr>
        <p:spPr>
          <a:xfrm>
            <a:off x="4188542" y="2106134"/>
            <a:ext cx="3274143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u="sng" dirty="0"/>
              <a:t>Use </a:t>
            </a:r>
            <a:r>
              <a:rPr lang="fr-FR" b="1" u="sng" dirty="0" err="1"/>
              <a:t>with</a:t>
            </a:r>
            <a:r>
              <a:rPr lang="fr-FR" b="1" u="sng" dirty="0"/>
              <a:t> « To Be » : </a:t>
            </a:r>
          </a:p>
          <a:p>
            <a:r>
              <a:rPr lang="fr-FR" b="1" u="sng" dirty="0" err="1"/>
              <a:t>Subject</a:t>
            </a:r>
            <a:r>
              <a:rPr lang="fr-FR" b="1" u="sng" dirty="0"/>
              <a:t> + « to </a:t>
            </a:r>
            <a:r>
              <a:rPr lang="fr-FR" b="1" u="sng" dirty="0" err="1"/>
              <a:t>be</a:t>
            </a:r>
            <a:r>
              <a:rPr lang="fr-FR" b="1" u="sng" dirty="0"/>
              <a:t> » + </a:t>
            </a:r>
            <a:r>
              <a:rPr lang="fr-FR" b="1" u="sng" dirty="0" err="1"/>
              <a:t>adverb</a:t>
            </a:r>
            <a:endParaRPr lang="fr-FR" b="1" u="sng" dirty="0"/>
          </a:p>
          <a:p>
            <a:endParaRPr lang="fr-FR" dirty="0"/>
          </a:p>
          <a:p>
            <a:r>
              <a:rPr lang="fr-FR" dirty="0"/>
              <a:t>The </a:t>
            </a:r>
            <a:r>
              <a:rPr lang="fr-FR" dirty="0" err="1"/>
              <a:t>adverb</a:t>
            </a:r>
            <a:r>
              <a:rPr lang="fr-FR" dirty="0"/>
              <a:t> </a:t>
            </a:r>
            <a:r>
              <a:rPr lang="fr-FR" dirty="0" err="1"/>
              <a:t>goes</a:t>
            </a:r>
            <a:r>
              <a:rPr lang="fr-FR" dirty="0"/>
              <a:t> </a:t>
            </a:r>
            <a:r>
              <a:rPr lang="fr-FR" dirty="0" err="1"/>
              <a:t>after</a:t>
            </a:r>
            <a:r>
              <a:rPr lang="fr-FR" dirty="0"/>
              <a:t> « to </a:t>
            </a:r>
            <a:r>
              <a:rPr lang="fr-FR" dirty="0" err="1"/>
              <a:t>be</a:t>
            </a:r>
            <a:r>
              <a:rPr lang="fr-FR" dirty="0"/>
              <a:t> ».</a:t>
            </a:r>
          </a:p>
          <a:p>
            <a:r>
              <a:rPr lang="fr-FR" dirty="0"/>
              <a:t>« I </a:t>
            </a:r>
            <a:r>
              <a:rPr lang="fr-FR" dirty="0" err="1"/>
              <a:t>am</a:t>
            </a:r>
            <a:r>
              <a:rPr lang="fr-FR" dirty="0"/>
              <a:t> </a:t>
            </a:r>
            <a:r>
              <a:rPr lang="fr-FR" dirty="0" err="1"/>
              <a:t>often</a:t>
            </a:r>
            <a:r>
              <a:rPr lang="fr-FR" dirty="0"/>
              <a:t> </a:t>
            </a:r>
            <a:r>
              <a:rPr lang="fr-FR" dirty="0" err="1"/>
              <a:t>late</a:t>
            </a:r>
            <a:r>
              <a:rPr lang="fr-FR" dirty="0"/>
              <a:t> »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6179BF3-E7C4-EEB7-4C27-3D8F66E98F16}"/>
              </a:ext>
            </a:extLst>
          </p:cNvPr>
          <p:cNvSpPr txBox="1"/>
          <p:nvPr/>
        </p:nvSpPr>
        <p:spPr>
          <a:xfrm>
            <a:off x="7932174" y="2074179"/>
            <a:ext cx="3274143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u="sng" dirty="0"/>
              <a:t>Use </a:t>
            </a:r>
            <a:r>
              <a:rPr lang="fr-FR" b="1" u="sng" dirty="0" err="1"/>
              <a:t>with</a:t>
            </a:r>
            <a:r>
              <a:rPr lang="fr-FR" b="1" u="sng" dirty="0"/>
              <a:t> « an </a:t>
            </a:r>
            <a:r>
              <a:rPr lang="fr-FR" b="1" u="sng" dirty="0" err="1"/>
              <a:t>auxiliary</a:t>
            </a:r>
            <a:r>
              <a:rPr lang="fr-FR" b="1" u="sng" dirty="0"/>
              <a:t> or modal » : </a:t>
            </a:r>
          </a:p>
          <a:p>
            <a:r>
              <a:rPr lang="fr-FR" b="1" u="sng" dirty="0" err="1"/>
              <a:t>Subject</a:t>
            </a:r>
            <a:r>
              <a:rPr lang="fr-FR" b="1" u="sng" dirty="0"/>
              <a:t> + </a:t>
            </a:r>
            <a:r>
              <a:rPr lang="fr-FR" b="1" u="sng" dirty="0" err="1"/>
              <a:t>auxiliary</a:t>
            </a:r>
            <a:r>
              <a:rPr lang="fr-FR" b="1" u="sng" dirty="0"/>
              <a:t> + </a:t>
            </a:r>
            <a:r>
              <a:rPr lang="fr-FR" b="1" u="sng" dirty="0" err="1"/>
              <a:t>adverb</a:t>
            </a:r>
            <a:endParaRPr lang="fr-FR" b="1" u="sng" dirty="0"/>
          </a:p>
          <a:p>
            <a:endParaRPr lang="fr-FR" dirty="0"/>
          </a:p>
          <a:p>
            <a:r>
              <a:rPr lang="fr-FR" dirty="0"/>
              <a:t>The </a:t>
            </a:r>
            <a:r>
              <a:rPr lang="fr-FR" dirty="0" err="1"/>
              <a:t>adverb</a:t>
            </a:r>
            <a:r>
              <a:rPr lang="fr-FR" dirty="0"/>
              <a:t> </a:t>
            </a:r>
            <a:r>
              <a:rPr lang="fr-FR" dirty="0" err="1"/>
              <a:t>goes</a:t>
            </a:r>
            <a:r>
              <a:rPr lang="fr-FR" dirty="0"/>
              <a:t> </a:t>
            </a:r>
            <a:r>
              <a:rPr lang="fr-FR" dirty="0" err="1"/>
              <a:t>between</a:t>
            </a:r>
            <a:r>
              <a:rPr lang="fr-FR" dirty="0"/>
              <a:t> the </a:t>
            </a:r>
            <a:r>
              <a:rPr lang="fr-FR" dirty="0" err="1"/>
              <a:t>auxiliary</a:t>
            </a:r>
            <a:r>
              <a:rPr lang="fr-FR" dirty="0"/>
              <a:t> and </a:t>
            </a:r>
            <a:r>
              <a:rPr lang="fr-FR" dirty="0" err="1"/>
              <a:t>verb</a:t>
            </a:r>
            <a:r>
              <a:rPr lang="fr-FR" dirty="0"/>
              <a:t> </a:t>
            </a:r>
          </a:p>
          <a:p>
            <a:r>
              <a:rPr lang="fr-FR" dirty="0"/>
              <a:t>« I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never</a:t>
            </a:r>
            <a:r>
              <a:rPr lang="fr-FR" dirty="0"/>
              <a:t> </a:t>
            </a:r>
            <a:r>
              <a:rPr lang="fr-FR" dirty="0" err="1"/>
              <a:t>speak</a:t>
            </a:r>
            <a:r>
              <a:rPr lang="fr-FR" dirty="0"/>
              <a:t> to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person</a:t>
            </a:r>
            <a:r>
              <a:rPr lang="fr-FR" dirty="0"/>
              <a:t>! »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4031D21-29B4-B74A-AAC1-66ACA8307239}"/>
              </a:ext>
            </a:extLst>
          </p:cNvPr>
          <p:cNvSpPr txBox="1"/>
          <p:nvPr/>
        </p:nvSpPr>
        <p:spPr>
          <a:xfrm>
            <a:off x="464575" y="4070555"/>
            <a:ext cx="5820697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Exceptions : </a:t>
            </a:r>
          </a:p>
          <a:p>
            <a:r>
              <a:rPr lang="fr-FR" dirty="0" err="1"/>
              <a:t>These</a:t>
            </a:r>
            <a:r>
              <a:rPr lang="fr-FR" dirty="0"/>
              <a:t> </a:t>
            </a:r>
            <a:r>
              <a:rPr lang="fr-FR" dirty="0" err="1"/>
              <a:t>adverbs</a:t>
            </a:r>
            <a:r>
              <a:rPr lang="fr-FR" dirty="0"/>
              <a:t> can go at the </a:t>
            </a:r>
            <a:r>
              <a:rPr lang="fr-FR" dirty="0" err="1"/>
              <a:t>beginning</a:t>
            </a:r>
            <a:r>
              <a:rPr lang="fr-FR" dirty="0"/>
              <a:t> of the sentence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Usually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Normally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Often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Frequently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Sometimes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occasionally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08E1293-5699-6E20-AF00-8D586F36CBB4}"/>
              </a:ext>
            </a:extLst>
          </p:cNvPr>
          <p:cNvSpPr txBox="1"/>
          <p:nvPr/>
        </p:nvSpPr>
        <p:spPr>
          <a:xfrm>
            <a:off x="6462252" y="4691479"/>
            <a:ext cx="5068528" cy="1754326"/>
          </a:xfrm>
          <a:prstGeom prst="rect">
            <a:avLst/>
          </a:prstGeom>
          <a:solidFill>
            <a:srgbClr val="80DCB9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Frequency expressions go </a:t>
            </a:r>
            <a:r>
              <a:rPr lang="fr-FR" b="1" dirty="0" err="1"/>
              <a:t>after</a:t>
            </a:r>
            <a:r>
              <a:rPr lang="fr-FR" b="1" dirty="0"/>
              <a:t> the </a:t>
            </a:r>
            <a:r>
              <a:rPr lang="fr-FR" b="1" dirty="0" err="1"/>
              <a:t>verb</a:t>
            </a:r>
            <a:r>
              <a:rPr lang="fr-FR" b="1" dirty="0"/>
              <a:t> </a:t>
            </a:r>
            <a:r>
              <a:rPr lang="fr-FR" dirty="0"/>
              <a:t>( once a </a:t>
            </a:r>
            <a:r>
              <a:rPr lang="fr-FR" dirty="0" err="1"/>
              <a:t>week</a:t>
            </a:r>
            <a:r>
              <a:rPr lang="fr-FR" dirty="0"/>
              <a:t>, </a:t>
            </a:r>
            <a:r>
              <a:rPr lang="fr-FR" dirty="0" err="1"/>
              <a:t>twice</a:t>
            </a:r>
            <a:r>
              <a:rPr lang="fr-FR" dirty="0"/>
              <a:t> a </a:t>
            </a:r>
            <a:r>
              <a:rPr lang="fr-FR" dirty="0" err="1"/>
              <a:t>day</a:t>
            </a:r>
            <a:r>
              <a:rPr lang="fr-FR" dirty="0"/>
              <a:t>, </a:t>
            </a:r>
            <a:r>
              <a:rPr lang="fr-FR" dirty="0" err="1"/>
              <a:t>anually</a:t>
            </a:r>
            <a:r>
              <a:rPr lang="fr-FR" dirty="0"/>
              <a:t>, </a:t>
            </a:r>
            <a:r>
              <a:rPr lang="fr-FR" dirty="0" err="1"/>
              <a:t>weekly</a:t>
            </a:r>
            <a:r>
              <a:rPr lang="fr-FR" dirty="0"/>
              <a:t>, </a:t>
            </a:r>
            <a:r>
              <a:rPr lang="fr-FR" dirty="0" err="1"/>
              <a:t>yearly</a:t>
            </a:r>
            <a:r>
              <a:rPr lang="fr-FR" dirty="0"/>
              <a:t>, </a:t>
            </a:r>
            <a:r>
              <a:rPr lang="fr-FR" dirty="0" err="1"/>
              <a:t>every</a:t>
            </a:r>
            <a:r>
              <a:rPr lang="fr-FR" dirty="0"/>
              <a:t> </a:t>
            </a:r>
            <a:r>
              <a:rPr lang="fr-FR" dirty="0" err="1"/>
              <a:t>day</a:t>
            </a:r>
            <a:r>
              <a:rPr lang="fr-FR" dirty="0"/>
              <a:t>…</a:t>
            </a:r>
          </a:p>
          <a:p>
            <a:endParaRPr lang="fr-FR" dirty="0"/>
          </a:p>
          <a:p>
            <a:r>
              <a:rPr lang="fr-FR" dirty="0"/>
              <a:t>« I go to the </a:t>
            </a:r>
            <a:r>
              <a:rPr lang="fr-FR" dirty="0" err="1"/>
              <a:t>cinema</a:t>
            </a:r>
            <a:r>
              <a:rPr lang="fr-FR" dirty="0"/>
              <a:t> once a </a:t>
            </a:r>
            <a:r>
              <a:rPr lang="fr-FR" dirty="0" err="1"/>
              <a:t>month</a:t>
            </a:r>
            <a:r>
              <a:rPr lang="fr-FR" dirty="0"/>
              <a:t>. »</a:t>
            </a:r>
          </a:p>
          <a:p>
            <a:r>
              <a:rPr lang="fr-FR" dirty="0"/>
              <a:t>« </a:t>
            </a:r>
            <a:r>
              <a:rPr lang="fr-FR" dirty="0" err="1"/>
              <a:t>We</a:t>
            </a:r>
            <a:r>
              <a:rPr lang="fr-FR" dirty="0"/>
              <a:t> check the </a:t>
            </a:r>
            <a:r>
              <a:rPr lang="fr-FR" dirty="0" err="1"/>
              <a:t>numbers</a:t>
            </a:r>
            <a:r>
              <a:rPr lang="fr-FR" dirty="0"/>
              <a:t> </a:t>
            </a:r>
            <a:r>
              <a:rPr lang="fr-FR" dirty="0" err="1"/>
              <a:t>biannually</a:t>
            </a:r>
            <a:r>
              <a:rPr lang="fr-FR" dirty="0"/>
              <a:t> » </a:t>
            </a:r>
          </a:p>
        </p:txBody>
      </p:sp>
    </p:spTree>
    <p:extLst>
      <p:ext uri="{BB962C8B-B14F-4D97-AF65-F5344CB8AC3E}">
        <p14:creationId xmlns:p14="http://schemas.microsoft.com/office/powerpoint/2010/main" val="638694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6B0481C-D4D2-2E1F-EF68-7B3BB9721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FR">
                <a:solidFill>
                  <a:schemeClr val="bg1"/>
                </a:solidFill>
              </a:rPr>
              <a:t>Question 1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FDF49-C3FB-B122-8BC0-379D75EB8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>
                <a:solidFill>
                  <a:schemeClr val="bg1"/>
                </a:solidFill>
              </a:rPr>
              <a:t>Warnings ____________</a:t>
            </a:r>
          </a:p>
          <a:p>
            <a:pPr marL="0" indent="0">
              <a:buNone/>
            </a:pPr>
            <a:endParaRPr lang="fr-FR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>
                <a:solidFill>
                  <a:schemeClr val="bg1"/>
                </a:solidFill>
              </a:rPr>
              <a:t>Have daily been issued</a:t>
            </a:r>
          </a:p>
          <a:p>
            <a:pPr marL="514350" indent="-514350">
              <a:buAutoNum type="alphaLcPeriod"/>
            </a:pPr>
            <a:r>
              <a:rPr lang="fr-FR">
                <a:solidFill>
                  <a:schemeClr val="bg1"/>
                </a:solidFill>
              </a:rPr>
              <a:t>Daily have been issued</a:t>
            </a:r>
          </a:p>
          <a:p>
            <a:pPr marL="514350" indent="-514350">
              <a:buAutoNum type="alphaLcPeriod"/>
            </a:pPr>
            <a:r>
              <a:rPr lang="fr-FR">
                <a:solidFill>
                  <a:schemeClr val="bg1"/>
                </a:solidFill>
              </a:rPr>
              <a:t>Have been issued daily</a:t>
            </a:r>
          </a:p>
          <a:p>
            <a:pPr marL="514350" indent="-514350">
              <a:buAutoNum type="alphaLcPeriod"/>
            </a:pPr>
            <a:r>
              <a:rPr lang="fr-FR">
                <a:solidFill>
                  <a:schemeClr val="bg1"/>
                </a:solidFill>
              </a:rPr>
              <a:t>Have been daily announced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4758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6B0481C-D4D2-2E1F-EF68-7B3BB9721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FR">
                <a:solidFill>
                  <a:schemeClr val="bg1"/>
                </a:solidFill>
              </a:rPr>
              <a:t>Question 1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FDF49-C3FB-B122-8BC0-379D75EB8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3254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Warnings ____________</a:t>
            </a:r>
          </a:p>
          <a:p>
            <a:pPr marL="0" indent="0">
              <a:buNone/>
            </a:pP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>
                <a:solidFill>
                  <a:schemeClr val="bg1"/>
                </a:solidFill>
              </a:rPr>
              <a:t>Have </a:t>
            </a:r>
            <a:r>
              <a:rPr lang="fr-FR" dirty="0" err="1">
                <a:solidFill>
                  <a:schemeClr val="bg1"/>
                </a:solidFill>
              </a:rPr>
              <a:t>daily</a:t>
            </a:r>
            <a:r>
              <a:rPr lang="fr-FR" dirty="0">
                <a:solidFill>
                  <a:schemeClr val="bg1"/>
                </a:solidFill>
              </a:rPr>
              <a:t> been </a:t>
            </a:r>
            <a:r>
              <a:rPr lang="fr-FR" dirty="0" err="1">
                <a:solidFill>
                  <a:schemeClr val="bg1"/>
                </a:solidFill>
              </a:rPr>
              <a:t>issued</a:t>
            </a: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>
                <a:solidFill>
                  <a:schemeClr val="bg1"/>
                </a:solidFill>
              </a:rPr>
              <a:t>Daily have been </a:t>
            </a:r>
            <a:r>
              <a:rPr lang="fr-FR" dirty="0" err="1">
                <a:solidFill>
                  <a:schemeClr val="bg1"/>
                </a:solidFill>
              </a:rPr>
              <a:t>issued</a:t>
            </a: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>
                <a:solidFill>
                  <a:schemeClr val="bg1"/>
                </a:solidFill>
                <a:highlight>
                  <a:srgbClr val="00FF00"/>
                </a:highlight>
              </a:rPr>
              <a:t>Have been </a:t>
            </a:r>
            <a:r>
              <a:rPr lang="fr-FR" dirty="0" err="1">
                <a:solidFill>
                  <a:schemeClr val="bg1"/>
                </a:solidFill>
                <a:highlight>
                  <a:srgbClr val="00FF00"/>
                </a:highlight>
              </a:rPr>
              <a:t>issued</a:t>
            </a:r>
            <a:r>
              <a:rPr lang="fr-FR" dirty="0">
                <a:solidFill>
                  <a:schemeClr val="bg1"/>
                </a:solidFill>
                <a:highlight>
                  <a:srgbClr val="00FF00"/>
                </a:highlight>
              </a:rPr>
              <a:t> </a:t>
            </a:r>
            <a:r>
              <a:rPr lang="fr-FR" dirty="0" err="1">
                <a:solidFill>
                  <a:schemeClr val="bg1"/>
                </a:solidFill>
                <a:highlight>
                  <a:srgbClr val="00FF00"/>
                </a:highlight>
              </a:rPr>
              <a:t>daily</a:t>
            </a:r>
            <a:endParaRPr lang="fr-FR" dirty="0">
              <a:solidFill>
                <a:schemeClr val="bg1"/>
              </a:solidFill>
              <a:highlight>
                <a:srgbClr val="00FF00"/>
              </a:highlight>
            </a:endParaRPr>
          </a:p>
          <a:p>
            <a:pPr marL="514350" indent="-514350">
              <a:buAutoNum type="alphaLcPeriod"/>
            </a:pPr>
            <a:r>
              <a:rPr lang="fr-FR" dirty="0">
                <a:solidFill>
                  <a:schemeClr val="bg1"/>
                </a:solidFill>
              </a:rPr>
              <a:t>Have been </a:t>
            </a:r>
            <a:r>
              <a:rPr lang="fr-FR" dirty="0" err="1">
                <a:solidFill>
                  <a:schemeClr val="bg1"/>
                </a:solidFill>
              </a:rPr>
              <a:t>daily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announced</a:t>
            </a:r>
            <a:endParaRPr lang="fr-FR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ZoneTexte 3">
            <a:extLst>
              <a:ext uri="{FF2B5EF4-FFF2-40B4-BE49-F238E27FC236}">
                <a16:creationId xmlns:a16="http://schemas.microsoft.com/office/drawing/2014/main" id="{3DAD66DD-D09D-AD38-AED2-A891C9B88E85}"/>
              </a:ext>
            </a:extLst>
          </p:cNvPr>
          <p:cNvSpPr txBox="1"/>
          <p:nvPr/>
        </p:nvSpPr>
        <p:spPr>
          <a:xfrm>
            <a:off x="6234868" y="4463845"/>
            <a:ext cx="4631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The </a:t>
            </a:r>
            <a:r>
              <a:rPr lang="fr-FR" dirty="0" err="1">
                <a:solidFill>
                  <a:schemeClr val="bg1"/>
                </a:solidFill>
              </a:rPr>
              <a:t>order</a:t>
            </a:r>
            <a:r>
              <a:rPr lang="fr-FR" dirty="0">
                <a:solidFill>
                  <a:schemeClr val="bg1"/>
                </a:solidFill>
              </a:rPr>
              <a:t> of the </a:t>
            </a:r>
            <a:r>
              <a:rPr lang="fr-FR" dirty="0" err="1">
                <a:solidFill>
                  <a:schemeClr val="bg1"/>
                </a:solidFill>
              </a:rPr>
              <a:t>words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is</a:t>
            </a:r>
            <a:r>
              <a:rPr lang="fr-FR" dirty="0">
                <a:solidFill>
                  <a:schemeClr val="bg1"/>
                </a:solidFill>
              </a:rPr>
              <a:t> important the </a:t>
            </a:r>
            <a:r>
              <a:rPr lang="fr-FR" dirty="0" err="1">
                <a:solidFill>
                  <a:schemeClr val="bg1"/>
                </a:solidFill>
              </a:rPr>
              <a:t>complement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should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be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after</a:t>
            </a:r>
            <a:r>
              <a:rPr lang="fr-FR" dirty="0">
                <a:solidFill>
                  <a:schemeClr val="bg1"/>
                </a:solidFill>
              </a:rPr>
              <a:t> te </a:t>
            </a:r>
            <a:r>
              <a:rPr lang="fr-FR" dirty="0" err="1">
                <a:solidFill>
                  <a:schemeClr val="bg1"/>
                </a:solidFill>
              </a:rPr>
              <a:t>verb</a:t>
            </a:r>
            <a:r>
              <a:rPr lang="fr-FR" dirty="0">
                <a:solidFill>
                  <a:schemeClr val="bg1"/>
                </a:solidFill>
              </a:rPr>
              <a:t>, </a:t>
            </a:r>
            <a:r>
              <a:rPr lang="fr-FR" dirty="0" err="1">
                <a:solidFill>
                  <a:schemeClr val="bg1"/>
                </a:solidFill>
              </a:rPr>
              <a:t>which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is</a:t>
            </a:r>
            <a:r>
              <a:rPr lang="fr-FR" dirty="0">
                <a:solidFill>
                  <a:schemeClr val="bg1"/>
                </a:solidFill>
              </a:rPr>
              <a:t> the opposite to French!</a:t>
            </a:r>
          </a:p>
        </p:txBody>
      </p:sp>
    </p:spTree>
    <p:extLst>
      <p:ext uri="{BB962C8B-B14F-4D97-AF65-F5344CB8AC3E}">
        <p14:creationId xmlns:p14="http://schemas.microsoft.com/office/powerpoint/2010/main" val="3171830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6B0481C-D4D2-2E1F-EF68-7B3BB9721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Question 2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FDF49-C3FB-B122-8BC0-379D75EB8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The new </a:t>
            </a:r>
            <a:r>
              <a:rPr lang="fr-FR" dirty="0" err="1">
                <a:solidFill>
                  <a:schemeClr val="bg1"/>
                </a:solidFill>
              </a:rPr>
              <a:t>secretary</a:t>
            </a:r>
            <a:r>
              <a:rPr lang="fr-FR" dirty="0">
                <a:solidFill>
                  <a:schemeClr val="bg1"/>
                </a:solidFill>
              </a:rPr>
              <a:t> has ____________ </a:t>
            </a:r>
            <a:r>
              <a:rPr lang="fr-FR" dirty="0" err="1">
                <a:solidFill>
                  <a:schemeClr val="bg1"/>
                </a:solidFill>
              </a:rPr>
              <a:t>started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transferring</a:t>
            </a:r>
            <a:r>
              <a:rPr lang="fr-FR" dirty="0">
                <a:solidFill>
                  <a:schemeClr val="bg1"/>
                </a:solidFill>
              </a:rPr>
              <a:t> the data.</a:t>
            </a:r>
          </a:p>
          <a:p>
            <a:pPr marL="0" indent="0">
              <a:buNone/>
            </a:pP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</a:rPr>
              <a:t>yet</a:t>
            </a: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</a:rPr>
              <a:t>ever</a:t>
            </a: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</a:rPr>
              <a:t>Twice</a:t>
            </a:r>
            <a:r>
              <a:rPr lang="fr-FR" dirty="0">
                <a:solidFill>
                  <a:schemeClr val="bg1"/>
                </a:solidFill>
              </a:rPr>
              <a:t> a </a:t>
            </a:r>
            <a:r>
              <a:rPr lang="fr-FR" dirty="0" err="1">
                <a:solidFill>
                  <a:schemeClr val="bg1"/>
                </a:solidFill>
              </a:rPr>
              <a:t>year</a:t>
            </a: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</a:rPr>
              <a:t>already</a:t>
            </a:r>
            <a:endParaRPr lang="fr-FR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95175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6B0481C-D4D2-2E1F-EF68-7B3BB9721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Question 2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FDF49-C3FB-B122-8BC0-379D75EB8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31166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The new </a:t>
            </a:r>
            <a:r>
              <a:rPr lang="fr-FR" dirty="0" err="1">
                <a:solidFill>
                  <a:schemeClr val="bg1"/>
                </a:solidFill>
              </a:rPr>
              <a:t>secretary</a:t>
            </a:r>
            <a:r>
              <a:rPr lang="fr-FR" dirty="0">
                <a:solidFill>
                  <a:schemeClr val="bg1"/>
                </a:solidFill>
              </a:rPr>
              <a:t> has ____________ </a:t>
            </a:r>
            <a:r>
              <a:rPr lang="fr-FR" dirty="0" err="1">
                <a:solidFill>
                  <a:schemeClr val="bg1"/>
                </a:solidFill>
              </a:rPr>
              <a:t>started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transferring</a:t>
            </a:r>
            <a:r>
              <a:rPr lang="fr-FR" dirty="0">
                <a:solidFill>
                  <a:schemeClr val="bg1"/>
                </a:solidFill>
              </a:rPr>
              <a:t> the data.</a:t>
            </a:r>
          </a:p>
          <a:p>
            <a:pPr marL="0" indent="0">
              <a:buNone/>
            </a:pP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</a:rPr>
              <a:t>Yet</a:t>
            </a:r>
            <a:r>
              <a:rPr lang="fr-FR" dirty="0">
                <a:solidFill>
                  <a:schemeClr val="bg1"/>
                </a:solidFill>
              </a:rPr>
              <a:t> (encore)</a:t>
            </a: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</a:rPr>
              <a:t>Ever</a:t>
            </a:r>
            <a:r>
              <a:rPr lang="fr-FR" dirty="0">
                <a:solidFill>
                  <a:schemeClr val="bg1"/>
                </a:solidFill>
              </a:rPr>
              <a:t> (toujours)</a:t>
            </a: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</a:rPr>
              <a:t>Twice</a:t>
            </a:r>
            <a:r>
              <a:rPr lang="fr-FR" dirty="0">
                <a:solidFill>
                  <a:schemeClr val="bg1"/>
                </a:solidFill>
              </a:rPr>
              <a:t> a </a:t>
            </a:r>
            <a:r>
              <a:rPr lang="fr-FR" dirty="0" err="1">
                <a:solidFill>
                  <a:schemeClr val="bg1"/>
                </a:solidFill>
              </a:rPr>
              <a:t>year</a:t>
            </a:r>
            <a:r>
              <a:rPr lang="fr-FR" dirty="0">
                <a:solidFill>
                  <a:schemeClr val="bg1"/>
                </a:solidFill>
              </a:rPr>
              <a:t> (deux fois par an)</a:t>
            </a: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  <a:highlight>
                  <a:srgbClr val="00FF00"/>
                </a:highlight>
              </a:rPr>
              <a:t>Already</a:t>
            </a:r>
            <a:r>
              <a:rPr lang="fr-FR" dirty="0">
                <a:solidFill>
                  <a:schemeClr val="bg1"/>
                </a:solidFill>
                <a:highlight>
                  <a:srgbClr val="00FF00"/>
                </a:highlight>
              </a:rPr>
              <a:t> (déjà)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18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6B0481C-D4D2-2E1F-EF68-7B3BB9721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Question 3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FDF49-C3FB-B122-8BC0-379D75EB8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The </a:t>
            </a:r>
            <a:r>
              <a:rPr lang="fr-FR" dirty="0" err="1">
                <a:solidFill>
                  <a:schemeClr val="bg1"/>
                </a:solidFill>
              </a:rPr>
              <a:t>company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sends</a:t>
            </a:r>
            <a:r>
              <a:rPr lang="fr-FR" dirty="0">
                <a:solidFill>
                  <a:schemeClr val="bg1"/>
                </a:solidFill>
              </a:rPr>
              <a:t> out </a:t>
            </a:r>
            <a:r>
              <a:rPr lang="fr-FR" dirty="0" err="1">
                <a:solidFill>
                  <a:schemeClr val="bg1"/>
                </a:solidFill>
              </a:rPr>
              <a:t>reminders</a:t>
            </a:r>
            <a:r>
              <a:rPr lang="fr-FR" dirty="0">
                <a:solidFill>
                  <a:schemeClr val="bg1"/>
                </a:solidFill>
              </a:rPr>
              <a:t> ____________</a:t>
            </a: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</a:rPr>
              <a:t>yet</a:t>
            </a: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</a:rPr>
              <a:t>ever</a:t>
            </a: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</a:rPr>
              <a:t>Hardly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ever</a:t>
            </a:r>
            <a:endParaRPr lang="fr-FR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</a:rPr>
              <a:t>Every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month</a:t>
            </a:r>
            <a:endParaRPr lang="fr-FR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51804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6B0481C-D4D2-2E1F-EF68-7B3BB9721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Question 3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FDF49-C3FB-B122-8BC0-379D75EB8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The </a:t>
            </a:r>
            <a:r>
              <a:rPr lang="fr-FR" dirty="0" err="1">
                <a:solidFill>
                  <a:schemeClr val="bg1"/>
                </a:solidFill>
              </a:rPr>
              <a:t>company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sends</a:t>
            </a:r>
            <a:r>
              <a:rPr lang="fr-FR" dirty="0">
                <a:solidFill>
                  <a:schemeClr val="bg1"/>
                </a:solidFill>
              </a:rPr>
              <a:t> out </a:t>
            </a:r>
            <a:r>
              <a:rPr lang="fr-FR" dirty="0" err="1">
                <a:solidFill>
                  <a:schemeClr val="bg1"/>
                </a:solidFill>
              </a:rPr>
              <a:t>reminders</a:t>
            </a:r>
            <a:r>
              <a:rPr lang="fr-FR" dirty="0">
                <a:solidFill>
                  <a:schemeClr val="bg1"/>
                </a:solidFill>
              </a:rPr>
              <a:t> ____________</a:t>
            </a:r>
          </a:p>
          <a:p>
            <a:pPr marL="0" indent="0">
              <a:buNone/>
            </a:pPr>
            <a:r>
              <a:rPr lang="fr-FR" i="1" dirty="0">
                <a:solidFill>
                  <a:schemeClr val="bg1"/>
                </a:solidFill>
              </a:rPr>
              <a:t>L’entreprise envoie des rappels…</a:t>
            </a:r>
          </a:p>
          <a:p>
            <a:pPr marL="0" indent="0">
              <a:buNone/>
            </a:pPr>
            <a:endParaRPr lang="fr-FR" i="1" dirty="0">
              <a:solidFill>
                <a:schemeClr val="bg1"/>
              </a:solidFill>
            </a:endParaRP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</a:rPr>
              <a:t>Yet</a:t>
            </a:r>
            <a:r>
              <a:rPr lang="fr-FR" dirty="0">
                <a:solidFill>
                  <a:schemeClr val="bg1"/>
                </a:solidFill>
              </a:rPr>
              <a:t> (encore)</a:t>
            </a: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</a:rPr>
              <a:t>Ever</a:t>
            </a:r>
            <a:r>
              <a:rPr lang="fr-FR" dirty="0">
                <a:solidFill>
                  <a:schemeClr val="bg1"/>
                </a:solidFill>
              </a:rPr>
              <a:t> (toujours)</a:t>
            </a: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</a:rPr>
              <a:t>Hardly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ever</a:t>
            </a:r>
            <a:r>
              <a:rPr lang="fr-FR" dirty="0">
                <a:solidFill>
                  <a:schemeClr val="bg1"/>
                </a:solidFill>
              </a:rPr>
              <a:t> (presque jamais)</a:t>
            </a:r>
          </a:p>
          <a:p>
            <a:pPr marL="514350" indent="-514350">
              <a:buAutoNum type="alphaLcPeriod"/>
            </a:pPr>
            <a:r>
              <a:rPr lang="fr-FR" dirty="0" err="1">
                <a:solidFill>
                  <a:schemeClr val="bg1"/>
                </a:solidFill>
                <a:highlight>
                  <a:srgbClr val="00FF00"/>
                </a:highlight>
              </a:rPr>
              <a:t>Every</a:t>
            </a:r>
            <a:r>
              <a:rPr lang="fr-FR" dirty="0">
                <a:solidFill>
                  <a:schemeClr val="bg1"/>
                </a:solidFill>
                <a:highlight>
                  <a:srgbClr val="00FF00"/>
                </a:highlight>
              </a:rPr>
              <a:t> </a:t>
            </a:r>
            <a:r>
              <a:rPr lang="fr-FR" dirty="0" err="1">
                <a:solidFill>
                  <a:schemeClr val="bg1"/>
                </a:solidFill>
                <a:highlight>
                  <a:srgbClr val="00FF00"/>
                </a:highlight>
              </a:rPr>
              <a:t>month</a:t>
            </a:r>
            <a:r>
              <a:rPr lang="fr-FR" dirty="0">
                <a:solidFill>
                  <a:schemeClr val="bg1"/>
                </a:solidFill>
                <a:highlight>
                  <a:srgbClr val="00FF00"/>
                </a:highlight>
              </a:rPr>
              <a:t> (tous les mois)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649283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451</Words>
  <Application>Microsoft Office PowerPoint</Application>
  <PresentationFormat>Grand écran</PresentationFormat>
  <Paragraphs>121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Thème Office</vt:lpstr>
      <vt:lpstr>Adverbs of Frequency</vt:lpstr>
      <vt:lpstr>So what are the frequency adverbs?</vt:lpstr>
      <vt:lpstr>Adverbs of frequency</vt:lpstr>
      <vt:lpstr>Question 1</vt:lpstr>
      <vt:lpstr>Question 1</vt:lpstr>
      <vt:lpstr>Question 2</vt:lpstr>
      <vt:lpstr>Question 2</vt:lpstr>
      <vt:lpstr>Question 3</vt:lpstr>
      <vt:lpstr>Question 3</vt:lpstr>
      <vt:lpstr>Question 4</vt:lpstr>
      <vt:lpstr>Question 4</vt:lpstr>
      <vt:lpstr>Question 5</vt:lpstr>
      <vt:lpstr>Question 5</vt:lpstr>
      <vt:lpstr>Well done!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BOUCHE Katie</dc:creator>
  <cp:lastModifiedBy>BOUCHE Katie</cp:lastModifiedBy>
  <cp:revision>1</cp:revision>
  <dcterms:created xsi:type="dcterms:W3CDTF">2024-10-07T14:10:45Z</dcterms:created>
  <dcterms:modified xsi:type="dcterms:W3CDTF">2024-10-07T14:28:33Z</dcterms:modified>
</cp:coreProperties>
</file>